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58" r:id="rId4"/>
    <p:sldId id="259" r:id="rId5"/>
    <p:sldId id="260" r:id="rId6"/>
    <p:sldId id="266" r:id="rId7"/>
    <p:sldId id="261" r:id="rId8"/>
    <p:sldId id="262" r:id="rId9"/>
    <p:sldId id="263" r:id="rId10"/>
    <p:sldId id="264" r:id="rId11"/>
    <p:sldId id="267" r:id="rId12"/>
    <p:sldId id="268" r:id="rId13"/>
    <p:sldId id="270" r:id="rId14"/>
    <p:sldId id="269" r:id="rId15"/>
    <p:sldId id="265"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AE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p:scale>
          <a:sx n="81" d="100"/>
          <a:sy n="81" d="100"/>
        </p:scale>
        <p:origin x="-258" y="-12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9694909E-1799-4F36-AF3F-D9C79DA9EFFC}" type="datetimeFigureOut">
              <a:rPr lang="en-IN" smtClean="0"/>
              <a:t>17-08-2022</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4C24E680-6807-447F-89BF-40976044608E}" type="slidenum">
              <a:rPr lang="en-IN" smtClean="0"/>
              <a:t>‹#›</a:t>
            </a:fld>
            <a:endParaRPr lang="en-IN"/>
          </a:p>
        </p:txBody>
      </p:sp>
    </p:spTree>
    <p:extLst>
      <p:ext uri="{BB962C8B-B14F-4D97-AF65-F5344CB8AC3E}">
        <p14:creationId xmlns:p14="http://schemas.microsoft.com/office/powerpoint/2010/main" val="3110789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94909E-1799-4F36-AF3F-D9C79DA9EFFC}" type="datetimeFigureOut">
              <a:rPr lang="en-IN" smtClean="0"/>
              <a:t>17-08-2022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C24E680-6807-447F-89BF-40976044608E}" type="slidenum">
              <a:rPr lang="en-IN" smtClean="0"/>
              <a:t>‹#›</a:t>
            </a:fld>
            <a:endParaRPr lang="en-IN"/>
          </a:p>
        </p:txBody>
      </p:sp>
    </p:spTree>
    <p:extLst>
      <p:ext uri="{BB962C8B-B14F-4D97-AF65-F5344CB8AC3E}">
        <p14:creationId xmlns:p14="http://schemas.microsoft.com/office/powerpoint/2010/main" val="872222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94909E-1799-4F36-AF3F-D9C79DA9EFFC}" type="datetimeFigureOut">
              <a:rPr lang="en-IN" smtClean="0"/>
              <a:t>17-08-2022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C24E680-6807-447F-89BF-40976044608E}" type="slidenum">
              <a:rPr lang="en-IN" smtClean="0"/>
              <a:t>‹#›</a:t>
            </a:fld>
            <a:endParaRPr lang="en-IN"/>
          </a:p>
        </p:txBody>
      </p:sp>
    </p:spTree>
    <p:extLst>
      <p:ext uri="{BB962C8B-B14F-4D97-AF65-F5344CB8AC3E}">
        <p14:creationId xmlns:p14="http://schemas.microsoft.com/office/powerpoint/2010/main" val="35478932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94909E-1799-4F36-AF3F-D9C79DA9EFFC}" type="datetimeFigureOut">
              <a:rPr lang="en-IN" smtClean="0"/>
              <a:t>17-08-2022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C24E680-6807-447F-89BF-40976044608E}"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696342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94909E-1799-4F36-AF3F-D9C79DA9EFFC}" type="datetimeFigureOut">
              <a:rPr lang="en-IN" smtClean="0"/>
              <a:t>17-08-2022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C24E680-6807-447F-89BF-40976044608E}" type="slidenum">
              <a:rPr lang="en-IN" smtClean="0"/>
              <a:t>‹#›</a:t>
            </a:fld>
            <a:endParaRPr lang="en-IN"/>
          </a:p>
        </p:txBody>
      </p:sp>
    </p:spTree>
    <p:extLst>
      <p:ext uri="{BB962C8B-B14F-4D97-AF65-F5344CB8AC3E}">
        <p14:creationId xmlns:p14="http://schemas.microsoft.com/office/powerpoint/2010/main" val="24582288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694909E-1799-4F36-AF3F-D9C79DA9EFFC}" type="datetimeFigureOut">
              <a:rPr lang="en-IN" smtClean="0"/>
              <a:t>17-08-2022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C24E680-6807-447F-89BF-40976044608E}" type="slidenum">
              <a:rPr lang="en-IN" smtClean="0"/>
              <a:t>‹#›</a:t>
            </a:fld>
            <a:endParaRPr lang="en-IN"/>
          </a:p>
        </p:txBody>
      </p:sp>
    </p:spTree>
    <p:extLst>
      <p:ext uri="{BB962C8B-B14F-4D97-AF65-F5344CB8AC3E}">
        <p14:creationId xmlns:p14="http://schemas.microsoft.com/office/powerpoint/2010/main" val="13932180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694909E-1799-4F36-AF3F-D9C79DA9EFFC}" type="datetimeFigureOut">
              <a:rPr lang="en-IN" smtClean="0"/>
              <a:t>17-08-2022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C24E680-6807-447F-89BF-40976044608E}" type="slidenum">
              <a:rPr lang="en-IN" smtClean="0"/>
              <a:t>‹#›</a:t>
            </a:fld>
            <a:endParaRPr lang="en-IN"/>
          </a:p>
        </p:txBody>
      </p:sp>
    </p:spTree>
    <p:extLst>
      <p:ext uri="{BB962C8B-B14F-4D97-AF65-F5344CB8AC3E}">
        <p14:creationId xmlns:p14="http://schemas.microsoft.com/office/powerpoint/2010/main" val="34644148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94909E-1799-4F36-AF3F-D9C79DA9EFFC}" type="datetimeFigureOut">
              <a:rPr lang="en-IN" smtClean="0"/>
              <a:t>17-08-2022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24E680-6807-447F-89BF-40976044608E}" type="slidenum">
              <a:rPr lang="en-IN" smtClean="0"/>
              <a:t>‹#›</a:t>
            </a:fld>
            <a:endParaRPr lang="en-IN"/>
          </a:p>
        </p:txBody>
      </p:sp>
    </p:spTree>
    <p:extLst>
      <p:ext uri="{BB962C8B-B14F-4D97-AF65-F5344CB8AC3E}">
        <p14:creationId xmlns:p14="http://schemas.microsoft.com/office/powerpoint/2010/main" val="4173643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94909E-1799-4F36-AF3F-D9C79DA9EFFC}" type="datetimeFigureOut">
              <a:rPr lang="en-IN" smtClean="0"/>
              <a:t>17-08-2022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24E680-6807-447F-89BF-40976044608E}" type="slidenum">
              <a:rPr lang="en-IN" smtClean="0"/>
              <a:t>‹#›</a:t>
            </a:fld>
            <a:endParaRPr lang="en-IN"/>
          </a:p>
        </p:txBody>
      </p:sp>
    </p:spTree>
    <p:extLst>
      <p:ext uri="{BB962C8B-B14F-4D97-AF65-F5344CB8AC3E}">
        <p14:creationId xmlns:p14="http://schemas.microsoft.com/office/powerpoint/2010/main" val="1540542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94909E-1799-4F36-AF3F-D9C79DA9EFFC}" type="datetimeFigureOut">
              <a:rPr lang="en-IN" smtClean="0"/>
              <a:t>17-08-2022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24E680-6807-447F-89BF-40976044608E}" type="slidenum">
              <a:rPr lang="en-IN" smtClean="0"/>
              <a:t>‹#›</a:t>
            </a:fld>
            <a:endParaRPr lang="en-IN"/>
          </a:p>
        </p:txBody>
      </p:sp>
    </p:spTree>
    <p:extLst>
      <p:ext uri="{BB962C8B-B14F-4D97-AF65-F5344CB8AC3E}">
        <p14:creationId xmlns:p14="http://schemas.microsoft.com/office/powerpoint/2010/main" val="1984580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94909E-1799-4F36-AF3F-D9C79DA9EFFC}" type="datetimeFigureOut">
              <a:rPr lang="en-IN" smtClean="0"/>
              <a:t>17-08-2022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24E680-6807-447F-89BF-40976044608E}" type="slidenum">
              <a:rPr lang="en-IN" smtClean="0"/>
              <a:t>‹#›</a:t>
            </a:fld>
            <a:endParaRPr lang="en-IN"/>
          </a:p>
        </p:txBody>
      </p:sp>
    </p:spTree>
    <p:extLst>
      <p:ext uri="{BB962C8B-B14F-4D97-AF65-F5344CB8AC3E}">
        <p14:creationId xmlns:p14="http://schemas.microsoft.com/office/powerpoint/2010/main" val="1016277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94909E-1799-4F36-AF3F-D9C79DA9EFFC}" type="datetimeFigureOut">
              <a:rPr lang="en-IN" smtClean="0"/>
              <a:t>17-08-2022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C24E680-6807-447F-89BF-40976044608E}" type="slidenum">
              <a:rPr lang="en-IN" smtClean="0"/>
              <a:t>‹#›</a:t>
            </a:fld>
            <a:endParaRPr lang="en-IN"/>
          </a:p>
        </p:txBody>
      </p:sp>
    </p:spTree>
    <p:extLst>
      <p:ext uri="{BB962C8B-B14F-4D97-AF65-F5344CB8AC3E}">
        <p14:creationId xmlns:p14="http://schemas.microsoft.com/office/powerpoint/2010/main" val="3418263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94909E-1799-4F36-AF3F-D9C79DA9EFFC}" type="datetimeFigureOut">
              <a:rPr lang="en-IN" smtClean="0"/>
              <a:t>17-08-2022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C24E680-6807-447F-89BF-40976044608E}" type="slidenum">
              <a:rPr lang="en-IN" smtClean="0"/>
              <a:t>‹#›</a:t>
            </a:fld>
            <a:endParaRPr lang="en-IN"/>
          </a:p>
        </p:txBody>
      </p:sp>
    </p:spTree>
    <p:extLst>
      <p:ext uri="{BB962C8B-B14F-4D97-AF65-F5344CB8AC3E}">
        <p14:creationId xmlns:p14="http://schemas.microsoft.com/office/powerpoint/2010/main" val="42146470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94909E-1799-4F36-AF3F-D9C79DA9EFFC}" type="datetimeFigureOut">
              <a:rPr lang="en-IN" smtClean="0"/>
              <a:t>17-08-2022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C24E680-6807-447F-89BF-40976044608E}" type="slidenum">
              <a:rPr lang="en-IN" smtClean="0"/>
              <a:t>‹#›</a:t>
            </a:fld>
            <a:endParaRPr lang="en-IN"/>
          </a:p>
        </p:txBody>
      </p:sp>
    </p:spTree>
    <p:extLst>
      <p:ext uri="{BB962C8B-B14F-4D97-AF65-F5344CB8AC3E}">
        <p14:creationId xmlns:p14="http://schemas.microsoft.com/office/powerpoint/2010/main" val="2195223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94909E-1799-4F36-AF3F-D9C79DA9EFFC}" type="datetimeFigureOut">
              <a:rPr lang="en-IN" smtClean="0"/>
              <a:t>17-08-2022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C24E680-6807-447F-89BF-40976044608E}" type="slidenum">
              <a:rPr lang="en-IN" smtClean="0"/>
              <a:t>‹#›</a:t>
            </a:fld>
            <a:endParaRPr lang="en-IN"/>
          </a:p>
        </p:txBody>
      </p:sp>
    </p:spTree>
    <p:extLst>
      <p:ext uri="{BB962C8B-B14F-4D97-AF65-F5344CB8AC3E}">
        <p14:creationId xmlns:p14="http://schemas.microsoft.com/office/powerpoint/2010/main" val="1061747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94909E-1799-4F36-AF3F-D9C79DA9EFFC}" type="datetimeFigureOut">
              <a:rPr lang="en-IN" smtClean="0"/>
              <a:t>17-08-2022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C24E680-6807-447F-89BF-40976044608E}" type="slidenum">
              <a:rPr lang="en-IN" smtClean="0"/>
              <a:t>‹#›</a:t>
            </a:fld>
            <a:endParaRPr lang="en-IN"/>
          </a:p>
        </p:txBody>
      </p:sp>
    </p:spTree>
    <p:extLst>
      <p:ext uri="{BB962C8B-B14F-4D97-AF65-F5344CB8AC3E}">
        <p14:creationId xmlns:p14="http://schemas.microsoft.com/office/powerpoint/2010/main" val="3277998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94909E-1799-4F36-AF3F-D9C79DA9EFFC}" type="datetimeFigureOut">
              <a:rPr lang="en-IN" smtClean="0"/>
              <a:t>17-08-2022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C24E680-6807-447F-89BF-40976044608E}" type="slidenum">
              <a:rPr lang="en-IN" smtClean="0"/>
              <a:t>‹#›</a:t>
            </a:fld>
            <a:endParaRPr lang="en-IN"/>
          </a:p>
        </p:txBody>
      </p:sp>
    </p:spTree>
    <p:extLst>
      <p:ext uri="{BB962C8B-B14F-4D97-AF65-F5344CB8AC3E}">
        <p14:creationId xmlns:p14="http://schemas.microsoft.com/office/powerpoint/2010/main" val="3645290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694909E-1799-4F36-AF3F-D9C79DA9EFFC}" type="datetimeFigureOut">
              <a:rPr lang="en-IN" smtClean="0"/>
              <a:t>17-08-2022</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C24E680-6807-447F-89BF-40976044608E}" type="slidenum">
              <a:rPr lang="en-IN" smtClean="0"/>
              <a:t>‹#›</a:t>
            </a:fld>
            <a:endParaRPr lang="en-IN"/>
          </a:p>
        </p:txBody>
      </p:sp>
    </p:spTree>
    <p:extLst>
      <p:ext uri="{BB962C8B-B14F-4D97-AF65-F5344CB8AC3E}">
        <p14:creationId xmlns:p14="http://schemas.microsoft.com/office/powerpoint/2010/main" val="3084416403"/>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downtoearth.org.in/blog/energy/india-s-40-gw-solar-rooftop-target-for-2022-a-kerala-case-study-69261" TargetMode="External"/><Relationship Id="rId2" Type="http://schemas.openxmlformats.org/officeDocument/2006/relationships/hyperlink" Target="https://www.elsevier.com/journals/solar-energy"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hyperlink" Target="http://hyperphysics.phy-astr.gsu.edu/hbase/Solids/pnjun.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emf"/><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A5C3595B-7277-45C3-B5FC-1B7854CAC021}"/>
              </a:ext>
            </a:extLst>
          </p:cNvPr>
          <p:cNvPicPr>
            <a:picLocks noChangeAspect="1"/>
          </p:cNvPicPr>
          <p:nvPr/>
        </p:nvPicPr>
        <p:blipFill>
          <a:blip r:embed="rId2">
            <a:alphaModFix amt="85000"/>
            <a:extLst>
              <a:ext uri="{28A0092B-C50C-407E-A947-70E740481C1C}">
                <a14:useLocalDpi xmlns:a14="http://schemas.microsoft.com/office/drawing/2010/main" val="0"/>
              </a:ext>
            </a:extLst>
          </a:blip>
          <a:stretch>
            <a:fillRect/>
          </a:stretch>
        </p:blipFill>
        <p:spPr>
          <a:xfrm>
            <a:off x="1" y="0"/>
            <a:ext cx="12191999" cy="6857159"/>
          </a:xfrm>
          <a:prstGeom prst="rect">
            <a:avLst/>
          </a:prstGeom>
        </p:spPr>
      </p:pic>
      <p:grpSp>
        <p:nvGrpSpPr>
          <p:cNvPr id="17" name="Group 16">
            <a:extLst>
              <a:ext uri="{FF2B5EF4-FFF2-40B4-BE49-F238E27FC236}">
                <a16:creationId xmlns="" xmlns:a16="http://schemas.microsoft.com/office/drawing/2014/main" id="{F64D519D-5C90-1B66-4FB1-EA1187515A53}"/>
              </a:ext>
            </a:extLst>
          </p:cNvPr>
          <p:cNvGrpSpPr/>
          <p:nvPr/>
        </p:nvGrpSpPr>
        <p:grpSpPr>
          <a:xfrm rot="18805677">
            <a:off x="6701520" y="921208"/>
            <a:ext cx="2957371" cy="2942963"/>
            <a:chOff x="3808275" y="1309106"/>
            <a:chExt cx="3561425" cy="3330600"/>
          </a:xfrm>
          <a:solidFill>
            <a:srgbClr val="EEAE3A"/>
          </a:solidFill>
          <a:effectLst>
            <a:glow rad="63500">
              <a:schemeClr val="accent2">
                <a:satMod val="175000"/>
                <a:alpha val="40000"/>
              </a:schemeClr>
            </a:glow>
          </a:effectLst>
        </p:grpSpPr>
        <p:grpSp>
          <p:nvGrpSpPr>
            <p:cNvPr id="15" name="Group 14">
              <a:extLst>
                <a:ext uri="{FF2B5EF4-FFF2-40B4-BE49-F238E27FC236}">
                  <a16:creationId xmlns="" xmlns:a16="http://schemas.microsoft.com/office/drawing/2014/main" id="{D945F1B0-F385-83F5-6251-632AE8660B81}"/>
                </a:ext>
              </a:extLst>
            </p:cNvPr>
            <p:cNvGrpSpPr/>
            <p:nvPr/>
          </p:nvGrpSpPr>
          <p:grpSpPr>
            <a:xfrm>
              <a:off x="3808275" y="1309106"/>
              <a:ext cx="3561425" cy="3330600"/>
              <a:chOff x="3632662" y="1417018"/>
              <a:chExt cx="4440794" cy="4414557"/>
            </a:xfrm>
            <a:grpFill/>
          </p:grpSpPr>
          <p:sp>
            <p:nvSpPr>
              <p:cNvPr id="12" name="Rectangle 11">
                <a:extLst>
                  <a:ext uri="{FF2B5EF4-FFF2-40B4-BE49-F238E27FC236}">
                    <a16:creationId xmlns="" xmlns:a16="http://schemas.microsoft.com/office/drawing/2014/main" id="{7C753205-EDB9-C14E-AA6A-1AE72D21A5A6}"/>
                  </a:ext>
                </a:extLst>
              </p:cNvPr>
              <p:cNvSpPr/>
              <p:nvPr/>
            </p:nvSpPr>
            <p:spPr>
              <a:xfrm>
                <a:off x="3658901" y="1417018"/>
                <a:ext cx="4414554" cy="1574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w="0"/>
                  <a:solidFill>
                    <a:schemeClr val="tx1"/>
                  </a:solidFill>
                  <a:effectLst>
                    <a:glow rad="101600">
                      <a:schemeClr val="accent2">
                        <a:satMod val="175000"/>
                        <a:alpha val="40000"/>
                      </a:schemeClr>
                    </a:glow>
                    <a:outerShdw blurRad="38100" dist="19050" dir="2700000" algn="tl" rotWithShape="0">
                      <a:schemeClr val="dk1">
                        <a:alpha val="40000"/>
                      </a:schemeClr>
                    </a:outerShdw>
                  </a:effectLst>
                </a:endParaRPr>
              </a:p>
            </p:txBody>
          </p:sp>
          <p:sp>
            <p:nvSpPr>
              <p:cNvPr id="13" name="Rectangle 12">
                <a:extLst>
                  <a:ext uri="{FF2B5EF4-FFF2-40B4-BE49-F238E27FC236}">
                    <a16:creationId xmlns="" xmlns:a16="http://schemas.microsoft.com/office/drawing/2014/main" id="{83527D67-1B6B-C688-B662-6DC00C238173}"/>
                  </a:ext>
                </a:extLst>
              </p:cNvPr>
              <p:cNvSpPr/>
              <p:nvPr/>
            </p:nvSpPr>
            <p:spPr>
              <a:xfrm rot="5400000">
                <a:off x="5787456" y="3545572"/>
                <a:ext cx="4414554" cy="1574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w="0"/>
                  <a:solidFill>
                    <a:schemeClr val="tx1"/>
                  </a:solidFill>
                  <a:effectLst>
                    <a:glow rad="101600">
                      <a:schemeClr val="accent2">
                        <a:satMod val="175000"/>
                        <a:alpha val="40000"/>
                      </a:schemeClr>
                    </a:glow>
                    <a:outerShdw blurRad="38100" dist="19050" dir="2700000" algn="tl" rotWithShape="0">
                      <a:schemeClr val="dk1">
                        <a:alpha val="40000"/>
                      </a:schemeClr>
                    </a:outerShdw>
                  </a:effectLst>
                </a:endParaRPr>
              </a:p>
            </p:txBody>
          </p:sp>
          <p:sp>
            <p:nvSpPr>
              <p:cNvPr id="14" name="Rectangle 13">
                <a:extLst>
                  <a:ext uri="{FF2B5EF4-FFF2-40B4-BE49-F238E27FC236}">
                    <a16:creationId xmlns="" xmlns:a16="http://schemas.microsoft.com/office/drawing/2014/main" id="{F2A99DE6-B6C8-5CB2-8567-5C09BC87F60F}"/>
                  </a:ext>
                </a:extLst>
              </p:cNvPr>
              <p:cNvSpPr/>
              <p:nvPr/>
            </p:nvSpPr>
            <p:spPr>
              <a:xfrm rot="5400000">
                <a:off x="1504109" y="3545574"/>
                <a:ext cx="4414554" cy="1574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w="0"/>
                  <a:solidFill>
                    <a:schemeClr val="tx1"/>
                  </a:solidFill>
                  <a:effectLst>
                    <a:glow rad="101600">
                      <a:schemeClr val="accent2">
                        <a:satMod val="175000"/>
                        <a:alpha val="40000"/>
                      </a:schemeClr>
                    </a:glow>
                    <a:outerShdw blurRad="38100" dist="19050" dir="2700000" algn="tl" rotWithShape="0">
                      <a:schemeClr val="dk1">
                        <a:alpha val="40000"/>
                      </a:schemeClr>
                    </a:outerShdw>
                  </a:effectLst>
                </a:endParaRPr>
              </a:p>
            </p:txBody>
          </p:sp>
        </p:grpSp>
        <p:sp>
          <p:nvSpPr>
            <p:cNvPr id="16" name="Rectangle 15">
              <a:extLst>
                <a:ext uri="{FF2B5EF4-FFF2-40B4-BE49-F238E27FC236}">
                  <a16:creationId xmlns="" xmlns:a16="http://schemas.microsoft.com/office/drawing/2014/main" id="{FA5BFB72-DA8D-3DC2-07EE-847D8718622F}"/>
                </a:ext>
              </a:extLst>
            </p:cNvPr>
            <p:cNvSpPr/>
            <p:nvPr/>
          </p:nvSpPr>
          <p:spPr>
            <a:xfrm>
              <a:off x="3808275" y="4520918"/>
              <a:ext cx="3561424" cy="1187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w="0"/>
                <a:solidFill>
                  <a:schemeClr val="tx1"/>
                </a:solidFill>
                <a:effectLst>
                  <a:glow rad="101600">
                    <a:schemeClr val="accent2">
                      <a:satMod val="175000"/>
                      <a:alpha val="40000"/>
                    </a:schemeClr>
                  </a:glow>
                  <a:outerShdw blurRad="38100" dist="19050" dir="2700000" algn="tl" rotWithShape="0">
                    <a:schemeClr val="dk1">
                      <a:alpha val="40000"/>
                    </a:schemeClr>
                  </a:outerShdw>
                </a:effectLst>
              </a:endParaRPr>
            </a:p>
          </p:txBody>
        </p:sp>
      </p:grpSp>
      <p:sp>
        <p:nvSpPr>
          <p:cNvPr id="18" name="Rectangle 17">
            <a:extLst>
              <a:ext uri="{FF2B5EF4-FFF2-40B4-BE49-F238E27FC236}">
                <a16:creationId xmlns="" xmlns:a16="http://schemas.microsoft.com/office/drawing/2014/main" id="{2421ABBF-2B91-0501-D206-E04890F69567}"/>
              </a:ext>
            </a:extLst>
          </p:cNvPr>
          <p:cNvSpPr/>
          <p:nvPr/>
        </p:nvSpPr>
        <p:spPr>
          <a:xfrm>
            <a:off x="5093746" y="1164377"/>
            <a:ext cx="6124738" cy="2308324"/>
          </a:xfrm>
          <a:prstGeom prst="rect">
            <a:avLst/>
          </a:prstGeom>
          <a:noFill/>
        </p:spPr>
        <p:txBody>
          <a:bodyPr wrap="square" lIns="91440" tIns="45720" rIns="91440" bIns="45720">
            <a:spAutoFit/>
          </a:bodyPr>
          <a:lstStyle/>
          <a:p>
            <a:pPr algn="ctr"/>
            <a:r>
              <a:rPr lang="en-US" sz="4800" b="0" cap="none" spc="0" dirty="0">
                <a:ln w="0">
                  <a:noFill/>
                </a:ln>
                <a:solidFill>
                  <a:srgbClr val="002060"/>
                </a:solidFill>
                <a:effectLst>
                  <a:outerShdw blurRad="38100" dist="19050" dir="2700000" algn="tl" rotWithShape="0">
                    <a:schemeClr val="dk1">
                      <a:alpha val="40000"/>
                    </a:schemeClr>
                  </a:outerShdw>
                </a:effectLst>
              </a:rPr>
              <a:t>FUTURISTIC</a:t>
            </a:r>
          </a:p>
          <a:p>
            <a:pPr algn="ctr"/>
            <a:r>
              <a:rPr lang="en-US" sz="4800" dirty="0">
                <a:ln w="0">
                  <a:noFill/>
                </a:ln>
                <a:solidFill>
                  <a:srgbClr val="002060"/>
                </a:solidFill>
                <a:effectLst>
                  <a:outerShdw blurRad="38100" dist="19050" dir="2700000" algn="tl" rotWithShape="0">
                    <a:schemeClr val="dk1">
                      <a:alpha val="40000"/>
                    </a:schemeClr>
                  </a:outerShdw>
                </a:effectLst>
              </a:rPr>
              <a:t>TRENDS OF</a:t>
            </a:r>
          </a:p>
          <a:p>
            <a:pPr algn="ctr"/>
            <a:r>
              <a:rPr lang="en-US" sz="4800" b="0" cap="none" spc="0" dirty="0">
                <a:ln w="0">
                  <a:noFill/>
                </a:ln>
                <a:solidFill>
                  <a:srgbClr val="002060"/>
                </a:solidFill>
                <a:effectLst>
                  <a:outerShdw blurRad="38100" dist="19050" dir="2700000" algn="tl" rotWithShape="0">
                    <a:schemeClr val="dk1">
                      <a:alpha val="40000"/>
                    </a:schemeClr>
                  </a:outerShdw>
                </a:effectLst>
              </a:rPr>
              <a:t>SOLAR </a:t>
            </a:r>
            <a:r>
              <a:rPr lang="en-US" sz="4800" dirty="0">
                <a:ln w="0">
                  <a:noFill/>
                </a:ln>
                <a:solidFill>
                  <a:srgbClr val="002060"/>
                </a:solidFill>
                <a:effectLst>
                  <a:outerShdw blurRad="38100" dist="19050" dir="2700000" algn="tl" rotWithShape="0">
                    <a:schemeClr val="dk1">
                      <a:alpha val="40000"/>
                    </a:schemeClr>
                  </a:outerShdw>
                </a:effectLst>
              </a:rPr>
              <a:t>ENERGY</a:t>
            </a:r>
            <a:endParaRPr lang="en-US" sz="4800" b="0" cap="none" spc="0" dirty="0">
              <a:ln w="0">
                <a:noFill/>
              </a:ln>
              <a:solidFill>
                <a:srgbClr val="002060"/>
              </a:solidFill>
              <a:effectLst>
                <a:outerShdw blurRad="38100" dist="19050" dir="2700000" algn="tl" rotWithShape="0">
                  <a:schemeClr val="dk1">
                    <a:alpha val="40000"/>
                  </a:schemeClr>
                </a:outerShdw>
              </a:effectLst>
            </a:endParaRPr>
          </a:p>
        </p:txBody>
      </p:sp>
      <p:sp>
        <p:nvSpPr>
          <p:cNvPr id="19" name="TextBox 18">
            <a:extLst>
              <a:ext uri="{FF2B5EF4-FFF2-40B4-BE49-F238E27FC236}">
                <a16:creationId xmlns="" xmlns:a16="http://schemas.microsoft.com/office/drawing/2014/main" id="{BB3C2B79-DB22-CC25-680E-FFC1291A068D}"/>
              </a:ext>
            </a:extLst>
          </p:cNvPr>
          <p:cNvSpPr txBox="1"/>
          <p:nvPr/>
        </p:nvSpPr>
        <p:spPr>
          <a:xfrm>
            <a:off x="9455691" y="4774887"/>
            <a:ext cx="2205020" cy="1938992"/>
          </a:xfrm>
          <a:prstGeom prst="rect">
            <a:avLst/>
          </a:prstGeom>
          <a:noFill/>
        </p:spPr>
        <p:txBody>
          <a:bodyPr wrap="square">
            <a:spAutoFit/>
          </a:bodyPr>
          <a:lstStyle/>
          <a:p>
            <a:r>
              <a:rPr lang="en-GB" sz="2000" dirty="0">
                <a:solidFill>
                  <a:schemeClr val="bg1"/>
                </a:solidFill>
                <a:latin typeface="Berlin Sans FB" panose="020E0602020502020306" pitchFamily="34" charset="0"/>
              </a:rPr>
              <a:t>Team Members</a:t>
            </a:r>
          </a:p>
          <a:p>
            <a:pPr marL="285750" indent="-285750">
              <a:buFont typeface="Wingdings" panose="05000000000000000000" pitchFamily="2" charset="2"/>
              <a:buChar char="§"/>
            </a:pPr>
            <a:r>
              <a:rPr lang="en-GB" sz="2000" dirty="0" err="1">
                <a:solidFill>
                  <a:schemeClr val="bg1"/>
                </a:solidFill>
                <a:latin typeface="Berlin Sans FB" panose="020E0602020502020306" pitchFamily="34" charset="0"/>
              </a:rPr>
              <a:t>Rakshith</a:t>
            </a:r>
            <a:r>
              <a:rPr lang="en-GB" sz="2000" dirty="0">
                <a:solidFill>
                  <a:schemeClr val="bg1"/>
                </a:solidFill>
                <a:latin typeface="Berlin Sans FB" panose="020E0602020502020306" pitchFamily="34" charset="0"/>
              </a:rPr>
              <a:t> M S</a:t>
            </a:r>
          </a:p>
          <a:p>
            <a:pPr marL="285750" indent="-285750">
              <a:buFont typeface="Wingdings" panose="05000000000000000000" pitchFamily="2" charset="2"/>
              <a:buChar char="§"/>
            </a:pPr>
            <a:r>
              <a:rPr lang="en-GB" sz="2000" dirty="0" err="1">
                <a:solidFill>
                  <a:schemeClr val="bg1"/>
                </a:solidFill>
                <a:latin typeface="Berlin Sans FB" panose="020E0602020502020306" pitchFamily="34" charset="0"/>
              </a:rPr>
              <a:t>Rakshith</a:t>
            </a:r>
            <a:r>
              <a:rPr lang="en-GB" sz="2000" dirty="0">
                <a:solidFill>
                  <a:schemeClr val="bg1"/>
                </a:solidFill>
                <a:latin typeface="Berlin Sans FB" panose="020E0602020502020306" pitchFamily="34" charset="0"/>
              </a:rPr>
              <a:t> V </a:t>
            </a:r>
            <a:r>
              <a:rPr lang="en-GB" sz="2000" dirty="0" err="1">
                <a:solidFill>
                  <a:schemeClr val="bg1"/>
                </a:solidFill>
                <a:latin typeface="Berlin Sans FB" panose="020E0602020502020306" pitchFamily="34" charset="0"/>
              </a:rPr>
              <a:t>Patil</a:t>
            </a:r>
            <a:endParaRPr lang="en-GB" sz="2000" dirty="0">
              <a:solidFill>
                <a:schemeClr val="bg1"/>
              </a:solidFill>
              <a:latin typeface="Berlin Sans FB" panose="020E0602020502020306" pitchFamily="34" charset="0"/>
            </a:endParaRPr>
          </a:p>
          <a:p>
            <a:pPr marL="285750" indent="-285750">
              <a:buFont typeface="Wingdings" panose="05000000000000000000" pitchFamily="2" charset="2"/>
              <a:buChar char="§"/>
            </a:pPr>
            <a:r>
              <a:rPr lang="en-GB" sz="2000" dirty="0" err="1">
                <a:solidFill>
                  <a:schemeClr val="bg1"/>
                </a:solidFill>
                <a:latin typeface="Berlin Sans FB" panose="020E0602020502020306" pitchFamily="34" charset="0"/>
              </a:rPr>
              <a:t>Rakshitha</a:t>
            </a:r>
            <a:r>
              <a:rPr lang="en-GB" sz="2000" dirty="0">
                <a:solidFill>
                  <a:schemeClr val="bg1"/>
                </a:solidFill>
                <a:latin typeface="Berlin Sans FB" panose="020E0602020502020306" pitchFamily="34" charset="0"/>
              </a:rPr>
              <a:t> Patel</a:t>
            </a:r>
          </a:p>
          <a:p>
            <a:pPr marL="285750" indent="-285750">
              <a:buFont typeface="Wingdings" panose="05000000000000000000" pitchFamily="2" charset="2"/>
              <a:buChar char="§"/>
            </a:pPr>
            <a:r>
              <a:rPr lang="en-GB" sz="2000" dirty="0" err="1">
                <a:solidFill>
                  <a:schemeClr val="bg1"/>
                </a:solidFill>
                <a:latin typeface="Berlin Sans FB" panose="020E0602020502020306" pitchFamily="34" charset="0"/>
              </a:rPr>
              <a:t>Raunak</a:t>
            </a:r>
            <a:r>
              <a:rPr lang="en-GB" sz="2000" dirty="0">
                <a:solidFill>
                  <a:schemeClr val="bg1"/>
                </a:solidFill>
                <a:latin typeface="Berlin Sans FB" panose="020E0602020502020306" pitchFamily="34" charset="0"/>
              </a:rPr>
              <a:t> </a:t>
            </a:r>
            <a:r>
              <a:rPr lang="en-GB" sz="2000" dirty="0" smtClean="0">
                <a:solidFill>
                  <a:schemeClr val="bg1"/>
                </a:solidFill>
                <a:latin typeface="Berlin Sans FB" panose="020E0602020502020306" pitchFamily="34" charset="0"/>
              </a:rPr>
              <a:t>Singh</a:t>
            </a:r>
          </a:p>
          <a:p>
            <a:pPr marL="285750" indent="-285750">
              <a:buFont typeface="Wingdings" panose="05000000000000000000" pitchFamily="2" charset="2"/>
              <a:buChar char="§"/>
            </a:pPr>
            <a:r>
              <a:rPr lang="en-GB" sz="2000" dirty="0" err="1" smtClean="0">
                <a:solidFill>
                  <a:schemeClr val="bg1"/>
                </a:solidFill>
                <a:latin typeface="Berlin Sans FB" panose="020E0602020502020306" pitchFamily="34" charset="0"/>
              </a:rPr>
              <a:t>Rishab.S</a:t>
            </a:r>
            <a:endParaRPr lang="en-IN" sz="2000" dirty="0">
              <a:solidFill>
                <a:schemeClr val="bg1"/>
              </a:solidFill>
            </a:endParaRPr>
          </a:p>
        </p:txBody>
      </p:sp>
      <p:pic>
        <p:nvPicPr>
          <p:cNvPr id="6" name="Picture 5">
            <a:extLst>
              <a:ext uri="{FF2B5EF4-FFF2-40B4-BE49-F238E27FC236}">
                <a16:creationId xmlns="" xmlns:a16="http://schemas.microsoft.com/office/drawing/2014/main" id="{3F0680DB-97B5-4486-24DD-827EAF1DB8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934868" cy="732731"/>
          </a:xfrm>
          <a:prstGeom prst="rect">
            <a:avLst/>
          </a:prstGeom>
        </p:spPr>
      </p:pic>
    </p:spTree>
    <p:extLst>
      <p:ext uri="{BB962C8B-B14F-4D97-AF65-F5344CB8AC3E}">
        <p14:creationId xmlns:p14="http://schemas.microsoft.com/office/powerpoint/2010/main" val="2974495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edge">
                                      <p:cBhvr>
                                        <p:cTn id="7"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88BCE073-0459-B17B-7AD5-29FEE4AAEA7B}"/>
              </a:ext>
            </a:extLst>
          </p:cNvPr>
          <p:cNvPicPr>
            <a:picLocks noChangeAspect="1"/>
          </p:cNvPicPr>
          <p:nvPr/>
        </p:nvPicPr>
        <p:blipFill rotWithShape="1">
          <a:blip r:embed="rId2"/>
          <a:srcRect l="3576" t="1397" r="3643" b="9819"/>
          <a:stretch/>
        </p:blipFill>
        <p:spPr>
          <a:xfrm>
            <a:off x="6705988" y="913853"/>
            <a:ext cx="3559314" cy="5030294"/>
          </a:xfrm>
          <a:prstGeom prst="rect">
            <a:avLst/>
          </a:prstGeom>
        </p:spPr>
      </p:pic>
      <p:sp>
        <p:nvSpPr>
          <p:cNvPr id="5" name="TextBox 4">
            <a:extLst>
              <a:ext uri="{FF2B5EF4-FFF2-40B4-BE49-F238E27FC236}">
                <a16:creationId xmlns="" xmlns:a16="http://schemas.microsoft.com/office/drawing/2014/main" id="{BCB584F3-A4A0-A258-FE6E-ADE35471C416}"/>
              </a:ext>
            </a:extLst>
          </p:cNvPr>
          <p:cNvSpPr txBox="1"/>
          <p:nvPr/>
        </p:nvSpPr>
        <p:spPr>
          <a:xfrm>
            <a:off x="1589939" y="2173579"/>
            <a:ext cx="4658293" cy="3416320"/>
          </a:xfrm>
          <a:prstGeom prst="rect">
            <a:avLst/>
          </a:prstGeom>
          <a:noFill/>
        </p:spPr>
        <p:txBody>
          <a:bodyPr wrap="square">
            <a:spAutoFit/>
          </a:bodyPr>
          <a:lstStyle/>
          <a:p>
            <a:r>
              <a:rPr lang="en-GB" sz="2400" dirty="0">
                <a:latin typeface="Berlin Sans FB" panose="020E0602020502020306" pitchFamily="34" charset="0"/>
              </a:rPr>
              <a:t>Solar energy is on the path to becoming a dominant energy source in the near future because of environment and economic friendliness. It satisfies the sustainable, reliable, and modern needs of the world while working hand in hand with the ecosystem to make the future a better place.</a:t>
            </a:r>
          </a:p>
        </p:txBody>
      </p:sp>
      <p:sp>
        <p:nvSpPr>
          <p:cNvPr id="6" name="Rectangle 5">
            <a:extLst>
              <a:ext uri="{FF2B5EF4-FFF2-40B4-BE49-F238E27FC236}">
                <a16:creationId xmlns="" xmlns:a16="http://schemas.microsoft.com/office/drawing/2014/main" id="{B6C44EA2-F912-C9A9-B029-FF4CB66D1E7A}"/>
              </a:ext>
            </a:extLst>
          </p:cNvPr>
          <p:cNvSpPr/>
          <p:nvPr/>
        </p:nvSpPr>
        <p:spPr>
          <a:xfrm>
            <a:off x="1360108" y="913853"/>
            <a:ext cx="5001690" cy="923330"/>
          </a:xfrm>
          <a:prstGeom prst="rect">
            <a:avLst/>
          </a:prstGeom>
          <a:noFill/>
        </p:spPr>
        <p:txBody>
          <a:bodyPr wrap="none" lIns="91440" tIns="45720" rIns="91440" bIns="45720">
            <a:spAutoFit/>
          </a:bodyPr>
          <a:lstStyle/>
          <a:p>
            <a:pPr algn="ctr"/>
            <a:r>
              <a:rPr lang="en-US" sz="5400" b="0" cap="none" spc="0" dirty="0">
                <a:ln w="0">
                  <a:solidFill>
                    <a:schemeClr val="bg1"/>
                  </a:solidFill>
                </a:ln>
                <a:solidFill>
                  <a:schemeClr val="bg1"/>
                </a:solidFill>
                <a:effectLst>
                  <a:outerShdw blurRad="38100" dist="19050" dir="2700000" algn="tl" rotWithShape="0">
                    <a:schemeClr val="dk1">
                      <a:alpha val="40000"/>
                    </a:schemeClr>
                  </a:outerShdw>
                </a:effectLst>
                <a:latin typeface="Berlin Sans FB" panose="020E0602020502020306" pitchFamily="34" charset="0"/>
              </a:rPr>
              <a:t>A Sunny Future!!</a:t>
            </a:r>
          </a:p>
        </p:txBody>
      </p:sp>
    </p:spTree>
    <p:extLst>
      <p:ext uri="{BB962C8B-B14F-4D97-AF65-F5344CB8AC3E}">
        <p14:creationId xmlns:p14="http://schemas.microsoft.com/office/powerpoint/2010/main" val="268960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chemeClr val="bg1"/>
                </a:solidFill>
              </a:rPr>
              <a:t>India's </a:t>
            </a:r>
            <a:r>
              <a:rPr lang="en-US" b="1" dirty="0">
                <a:solidFill>
                  <a:schemeClr val="bg1"/>
                </a:solidFill>
              </a:rPr>
              <a:t>40 GW solar rooftop target for 2022: A Kerala case study</a:t>
            </a:r>
            <a:endParaRPr lang="en-IN" b="1" dirty="0">
              <a:solidFill>
                <a:schemeClr val="bg1"/>
              </a:solidFill>
            </a:endParaRPr>
          </a:p>
        </p:txBody>
      </p:sp>
      <p:sp>
        <p:nvSpPr>
          <p:cNvPr id="3" name="Content Placeholder 2"/>
          <p:cNvSpPr>
            <a:spLocks noGrp="1"/>
          </p:cNvSpPr>
          <p:nvPr>
            <p:ph idx="1"/>
          </p:nvPr>
        </p:nvSpPr>
        <p:spPr>
          <a:xfrm>
            <a:off x="1141412" y="2249486"/>
            <a:ext cx="7053019" cy="3893405"/>
          </a:xfrm>
        </p:spPr>
        <p:txBody>
          <a:bodyPr>
            <a:normAutofit fontScale="92500" lnSpcReduction="20000"/>
          </a:bodyPr>
          <a:lstStyle/>
          <a:p>
            <a:pPr algn="just"/>
            <a:r>
              <a:rPr lang="en-US" dirty="0"/>
              <a:t>Kerala has anywhere between 130 and 140 megawatt (MW) of solar photovoltaic (PV) installations, which includes big ticket projects like the Solar Energy Corporation of India (SECI)-owned 50 MW and Cochin airport’s 40 </a:t>
            </a:r>
            <a:r>
              <a:rPr lang="en-US" dirty="0" err="1"/>
              <a:t>MW.But</a:t>
            </a:r>
            <a:r>
              <a:rPr lang="en-US" dirty="0"/>
              <a:t> the relatively small state of Kerala is quickly running out of land, especially to accommodate the space-intensive solar technology. Installing a solar PV to generate a single kilowatt (kW) requires 10 square </a:t>
            </a:r>
            <a:r>
              <a:rPr lang="en-US" dirty="0" err="1"/>
              <a:t>metres</a:t>
            </a:r>
            <a:r>
              <a:rPr lang="en-US" dirty="0"/>
              <a:t> of </a:t>
            </a:r>
            <a:r>
              <a:rPr lang="en-US" dirty="0" err="1"/>
              <a:t>land.Upcoming</a:t>
            </a:r>
            <a:r>
              <a:rPr lang="en-US" dirty="0"/>
              <a:t> large-scale projects are instead looking at floating, dam-top and canal-top installations, in an attempt to </a:t>
            </a:r>
            <a:r>
              <a:rPr lang="en-US" dirty="0" err="1"/>
              <a:t>utilise</a:t>
            </a:r>
            <a:r>
              <a:rPr lang="en-US" dirty="0"/>
              <a:t> all available space.</a:t>
            </a:r>
            <a:endParaRPr lang="en-IN"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8202" y="2749061"/>
            <a:ext cx="3480045" cy="2590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26072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1010990"/>
          </a:xfrm>
        </p:spPr>
        <p:txBody>
          <a:bodyPr>
            <a:normAutofit/>
          </a:bodyPr>
          <a:lstStyle/>
          <a:p>
            <a:r>
              <a:rPr lang="en-US" sz="1400" dirty="0" smtClean="0">
                <a:solidFill>
                  <a:schemeClr val="bg1"/>
                </a:solidFill>
              </a:rPr>
              <a:t>Continued..</a:t>
            </a:r>
            <a:endParaRPr lang="en-IN" sz="1400" dirty="0">
              <a:solidFill>
                <a:schemeClr val="bg1"/>
              </a:solidFill>
            </a:endParaRPr>
          </a:p>
        </p:txBody>
      </p:sp>
      <p:sp>
        <p:nvSpPr>
          <p:cNvPr id="3" name="Content Placeholder 2"/>
          <p:cNvSpPr>
            <a:spLocks noGrp="1"/>
          </p:cNvSpPr>
          <p:nvPr>
            <p:ph idx="1"/>
          </p:nvPr>
        </p:nvSpPr>
        <p:spPr>
          <a:xfrm>
            <a:off x="1141412" y="1594338"/>
            <a:ext cx="6619265" cy="4196863"/>
          </a:xfrm>
        </p:spPr>
        <p:txBody>
          <a:bodyPr>
            <a:normAutofit fontScale="92500" lnSpcReduction="10000"/>
          </a:bodyPr>
          <a:lstStyle/>
          <a:p>
            <a:r>
              <a:rPr lang="en-US" dirty="0"/>
              <a:t>An easier alternative for the land-constrained state would be to install smaller solar rooftop (SRT) systems. However, the SRT segment, as in the rest of India, has seen little </a:t>
            </a:r>
            <a:r>
              <a:rPr lang="en-US" dirty="0" err="1"/>
              <a:t>progress.“Today</a:t>
            </a:r>
            <a:r>
              <a:rPr lang="en-US" dirty="0"/>
              <a:t>, there is approximately 40 MW of SRT and possibly another 20-30 MW that is not accounted for,” </a:t>
            </a:r>
            <a:r>
              <a:rPr lang="en-US" dirty="0" err="1"/>
              <a:t>Aneesh</a:t>
            </a:r>
            <a:r>
              <a:rPr lang="en-US" dirty="0"/>
              <a:t> Prasad, </a:t>
            </a:r>
            <a:r>
              <a:rPr lang="en-US" dirty="0" err="1"/>
              <a:t>programme</a:t>
            </a:r>
            <a:r>
              <a:rPr lang="en-US" dirty="0"/>
              <a:t> officer at Agency for Non-Conventional Energy and Rural Technology (</a:t>
            </a:r>
            <a:r>
              <a:rPr lang="en-US" dirty="0" err="1"/>
              <a:t>Anert</a:t>
            </a:r>
            <a:r>
              <a:rPr lang="en-US" dirty="0"/>
              <a:t>), </a:t>
            </a:r>
            <a:r>
              <a:rPr lang="en-US" dirty="0" err="1"/>
              <a:t>said.Anert’s</a:t>
            </a:r>
            <a:r>
              <a:rPr lang="en-US" dirty="0"/>
              <a:t> dedicated </a:t>
            </a:r>
            <a:r>
              <a:rPr lang="en-US" dirty="0" err="1"/>
              <a:t>programmes</a:t>
            </a:r>
            <a:r>
              <a:rPr lang="en-US" dirty="0"/>
              <a:t> played a crucial role in the initial proliferation of SRT in the state. A case-in-point is the first ever ‘10,000 rooftop </a:t>
            </a:r>
            <a:r>
              <a:rPr lang="en-US" dirty="0" err="1"/>
              <a:t>programme</a:t>
            </a:r>
            <a:r>
              <a:rPr lang="en-US" dirty="0"/>
              <a:t>’ by </a:t>
            </a:r>
            <a:r>
              <a:rPr lang="en-US" dirty="0" err="1"/>
              <a:t>Anert</a:t>
            </a:r>
            <a:r>
              <a:rPr lang="en-US" dirty="0"/>
              <a:t>.</a:t>
            </a:r>
            <a:endParaRPr lang="en-IN"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5965" y="1786303"/>
            <a:ext cx="2962275" cy="15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5965" y="3774830"/>
            <a:ext cx="2962276" cy="1746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07975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DRAWBACKS</a:t>
            </a:r>
            <a:endParaRPr lang="en-IN" dirty="0">
              <a:solidFill>
                <a:schemeClr val="bg1"/>
              </a:solidFill>
            </a:endParaRPr>
          </a:p>
        </p:txBody>
      </p:sp>
      <p:sp>
        <p:nvSpPr>
          <p:cNvPr id="3" name="Content Placeholder 2"/>
          <p:cNvSpPr>
            <a:spLocks noGrp="1"/>
          </p:cNvSpPr>
          <p:nvPr>
            <p:ph idx="1"/>
          </p:nvPr>
        </p:nvSpPr>
        <p:spPr/>
        <p:txBody>
          <a:bodyPr>
            <a:normAutofit/>
          </a:bodyPr>
          <a:lstStyle/>
          <a:p>
            <a:pPr algn="just"/>
            <a:r>
              <a:rPr lang="en-US" sz="2800" dirty="0" smtClean="0"/>
              <a:t>Expensive : solar panel installation and also </a:t>
            </a:r>
            <a:r>
              <a:rPr lang="en-US" sz="2800" dirty="0" err="1" smtClean="0"/>
              <a:t>maintainance</a:t>
            </a:r>
            <a:r>
              <a:rPr lang="en-US" sz="2800" dirty="0" smtClean="0"/>
              <a:t> cost is high.</a:t>
            </a:r>
          </a:p>
          <a:p>
            <a:pPr algn="just"/>
            <a:r>
              <a:rPr lang="en-US" sz="2800" dirty="0" smtClean="0"/>
              <a:t>Delicate to handle : need skilled </a:t>
            </a:r>
            <a:r>
              <a:rPr lang="en-US" sz="2800" dirty="0" err="1" smtClean="0"/>
              <a:t>labour</a:t>
            </a:r>
            <a:r>
              <a:rPr lang="en-US" sz="2800" dirty="0" smtClean="0"/>
              <a:t> during installation and repair work.</a:t>
            </a:r>
          </a:p>
          <a:p>
            <a:pPr algn="just"/>
            <a:r>
              <a:rPr lang="en-US" sz="2800" dirty="0" smtClean="0"/>
              <a:t>Depends on visibility </a:t>
            </a:r>
            <a:r>
              <a:rPr lang="en-US" sz="2800" smtClean="0"/>
              <a:t>of sun.</a:t>
            </a:r>
            <a:endParaRPr lang="en-US" sz="2800" dirty="0" smtClean="0"/>
          </a:p>
          <a:p>
            <a:endParaRPr lang="en-IN" sz="2800" dirty="0"/>
          </a:p>
        </p:txBody>
      </p:sp>
    </p:spTree>
    <p:extLst>
      <p:ext uri="{BB962C8B-B14F-4D97-AF65-F5344CB8AC3E}">
        <p14:creationId xmlns:p14="http://schemas.microsoft.com/office/powerpoint/2010/main" val="4697808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solidFill>
                  <a:schemeClr val="bg1"/>
                </a:solidFill>
              </a:rPr>
              <a:t>References:</a:t>
            </a:r>
            <a:endParaRPr lang="en-IN" sz="2400" dirty="0">
              <a:solidFill>
                <a:schemeClr val="bg1"/>
              </a:solidFill>
            </a:endParaRPr>
          </a:p>
        </p:txBody>
      </p:sp>
      <p:sp>
        <p:nvSpPr>
          <p:cNvPr id="3" name="Content Placeholder 2"/>
          <p:cNvSpPr>
            <a:spLocks noGrp="1"/>
          </p:cNvSpPr>
          <p:nvPr>
            <p:ph idx="1"/>
          </p:nvPr>
        </p:nvSpPr>
        <p:spPr/>
        <p:txBody>
          <a:bodyPr/>
          <a:lstStyle/>
          <a:p>
            <a:r>
              <a:rPr lang="en-US" dirty="0" err="1"/>
              <a:t>Strunk</a:t>
            </a:r>
            <a:r>
              <a:rPr lang="en-US" dirty="0"/>
              <a:t> Jr., W., White, E.B., 1979. The Elements of Style, third ed. Macmillan, New York. </a:t>
            </a:r>
            <a:endParaRPr lang="en-US" dirty="0" smtClean="0"/>
          </a:p>
          <a:p>
            <a:r>
              <a:rPr lang="en-IN" dirty="0">
                <a:hlinkClick r:id="rId2"/>
              </a:rPr>
              <a:t>https://</a:t>
            </a:r>
            <a:r>
              <a:rPr lang="en-IN" dirty="0" smtClean="0">
                <a:hlinkClick r:id="rId2"/>
              </a:rPr>
              <a:t>www.elsevier.com/journals/solar-energy</a:t>
            </a:r>
            <a:endParaRPr lang="en-IN" dirty="0" smtClean="0"/>
          </a:p>
          <a:p>
            <a:r>
              <a:rPr lang="en-IN" dirty="0">
                <a:hlinkClick r:id="rId3" tooltip="https://www.downtoearth.org.in/blog/energy/india-s-40-gw-solar-rooftop-target-for-2022-a-kerala-case-study-69261"/>
              </a:rPr>
              <a:t>https://</a:t>
            </a:r>
            <a:r>
              <a:rPr lang="en-IN" dirty="0" smtClean="0">
                <a:hlinkClick r:id="rId3" tooltip="https://www.downtoearth.org.in/blog/energy/india-s-40-gw-solar-rooftop-target-for-2022-a-kerala-case-study-69261"/>
              </a:rPr>
              <a:t>www.downtoearth.org.in/blog/energy/india-s-40-gw-solar-rooftop-target-for-2022-a-kerala-case-study-69261</a:t>
            </a:r>
            <a:endParaRPr lang="en-IN" dirty="0" smtClean="0"/>
          </a:p>
          <a:p>
            <a:r>
              <a:rPr lang="en-US" dirty="0" smtClean="0"/>
              <a:t>Engineering chemistry ,by Mahesh .B &amp; </a:t>
            </a:r>
            <a:r>
              <a:rPr lang="en-US" dirty="0" err="1" smtClean="0"/>
              <a:t>Roopashree</a:t>
            </a:r>
            <a:r>
              <a:rPr lang="en-US" dirty="0" smtClean="0"/>
              <a:t> B.</a:t>
            </a:r>
            <a:endParaRPr lang="en-IN" dirty="0"/>
          </a:p>
        </p:txBody>
      </p:sp>
    </p:spTree>
    <p:extLst>
      <p:ext uri="{BB962C8B-B14F-4D97-AF65-F5344CB8AC3E}">
        <p14:creationId xmlns:p14="http://schemas.microsoft.com/office/powerpoint/2010/main" val="3369522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E778F3BE-222E-BA2D-41E4-6D843A5908CE}"/>
              </a:ext>
            </a:extLst>
          </p:cNvPr>
          <p:cNvSpPr/>
          <p:nvPr/>
        </p:nvSpPr>
        <p:spPr>
          <a:xfrm>
            <a:off x="4265210" y="2967335"/>
            <a:ext cx="3661580" cy="923330"/>
          </a:xfrm>
          <a:prstGeom prst="rect">
            <a:avLst/>
          </a:prstGeom>
          <a:noFill/>
        </p:spPr>
        <p:txBody>
          <a:bodyPr wrap="none" lIns="91440" tIns="45720" rIns="91440" bIns="45720">
            <a:spAutoFit/>
          </a:bodyPr>
          <a:lstStyle/>
          <a:p>
            <a:pPr algn="ctr"/>
            <a:r>
              <a:rPr lang="en-US" sz="5400" b="0" cap="none" spc="0" dirty="0">
                <a:ln w="0">
                  <a:solidFill>
                    <a:schemeClr val="bg1"/>
                  </a:solidFill>
                </a:ln>
                <a:solidFill>
                  <a:schemeClr val="bg1"/>
                </a:solidFill>
                <a:effectLst>
                  <a:outerShdw blurRad="38100" dist="19050" dir="2700000" algn="tl" rotWithShape="0">
                    <a:schemeClr val="dk1">
                      <a:alpha val="40000"/>
                    </a:schemeClr>
                  </a:outerShdw>
                </a:effectLst>
                <a:latin typeface="Berlin Sans FB" panose="020E0602020502020306" pitchFamily="34" charset="0"/>
              </a:rPr>
              <a:t>Thank You!!</a:t>
            </a:r>
          </a:p>
        </p:txBody>
      </p:sp>
    </p:spTree>
    <p:extLst>
      <p:ext uri="{BB962C8B-B14F-4D97-AF65-F5344CB8AC3E}">
        <p14:creationId xmlns:p14="http://schemas.microsoft.com/office/powerpoint/2010/main" val="29984621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B4F5C1ED-7AA2-F58F-C02F-696C0BC4E777}"/>
              </a:ext>
            </a:extLst>
          </p:cNvPr>
          <p:cNvSpPr/>
          <p:nvPr/>
        </p:nvSpPr>
        <p:spPr>
          <a:xfrm>
            <a:off x="2849143" y="54578"/>
            <a:ext cx="6215163" cy="923330"/>
          </a:xfrm>
          <a:prstGeom prst="rect">
            <a:avLst/>
          </a:prstGeom>
          <a:noFill/>
        </p:spPr>
        <p:txBody>
          <a:bodyPr wrap="none" lIns="91440" tIns="45720" rIns="91440" bIns="45720">
            <a:spAutoFit/>
          </a:bodyPr>
          <a:lstStyle/>
          <a:p>
            <a:pPr algn="ctr"/>
            <a:r>
              <a:rPr lang="en-US" sz="5400" b="0" cap="none" spc="0" dirty="0">
                <a:ln w="0">
                  <a:solidFill>
                    <a:schemeClr val="bg1"/>
                  </a:solidFill>
                </a:ln>
                <a:solidFill>
                  <a:schemeClr val="bg1"/>
                </a:solidFill>
                <a:effectLst>
                  <a:outerShdw blurRad="38100" dist="19050" dir="2700000" algn="tl" rotWithShape="0">
                    <a:schemeClr val="dk1">
                      <a:alpha val="40000"/>
                    </a:schemeClr>
                  </a:outerShdw>
                </a:effectLst>
                <a:latin typeface="Berlin Sans FB" panose="020E0602020502020306" pitchFamily="34" charset="0"/>
              </a:rPr>
              <a:t>What is solar energy?</a:t>
            </a:r>
          </a:p>
        </p:txBody>
      </p:sp>
      <p:pic>
        <p:nvPicPr>
          <p:cNvPr id="5" name="Picture 4">
            <a:extLst>
              <a:ext uri="{FF2B5EF4-FFF2-40B4-BE49-F238E27FC236}">
                <a16:creationId xmlns="" xmlns:a16="http://schemas.microsoft.com/office/drawing/2014/main" id="{37098DC9-E381-C02B-F715-33F0E23B42F6}"/>
              </a:ext>
            </a:extLst>
          </p:cNvPr>
          <p:cNvPicPr>
            <a:picLocks noChangeAspect="1"/>
          </p:cNvPicPr>
          <p:nvPr/>
        </p:nvPicPr>
        <p:blipFill rotWithShape="1">
          <a:blip r:embed="rId2"/>
          <a:srcRect l="2141"/>
          <a:stretch/>
        </p:blipFill>
        <p:spPr>
          <a:xfrm>
            <a:off x="1283573" y="1792469"/>
            <a:ext cx="3324463" cy="339720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TextBox 5">
            <a:extLst>
              <a:ext uri="{FF2B5EF4-FFF2-40B4-BE49-F238E27FC236}">
                <a16:creationId xmlns="" xmlns:a16="http://schemas.microsoft.com/office/drawing/2014/main" id="{D2FE4FDF-1BD6-49BB-C599-D21A4EA357FC}"/>
              </a:ext>
            </a:extLst>
          </p:cNvPr>
          <p:cNvSpPr txBox="1"/>
          <p:nvPr/>
        </p:nvSpPr>
        <p:spPr>
          <a:xfrm>
            <a:off x="5377399" y="1419331"/>
            <a:ext cx="5159396" cy="4893647"/>
          </a:xfrm>
          <a:prstGeom prst="rect">
            <a:avLst/>
          </a:prstGeom>
          <a:noFill/>
        </p:spPr>
        <p:txBody>
          <a:bodyPr wrap="square" rtlCol="0">
            <a:spAutoFit/>
          </a:bodyPr>
          <a:lstStyle/>
          <a:p>
            <a:r>
              <a:rPr lang="en-GB" sz="2400" dirty="0">
                <a:latin typeface="Berlin Sans FB" panose="020E0602020502020306" pitchFamily="34" charset="0"/>
              </a:rPr>
              <a:t>The basic concept of solar energy is to utilize the sun’s energy to generate electricity.</a:t>
            </a:r>
            <a:endParaRPr lang="en-GB" sz="2400" b="0" i="0" dirty="0">
              <a:effectLst/>
              <a:latin typeface="Berlin Sans FB" panose="020E0602020502020306" pitchFamily="34" charset="0"/>
            </a:endParaRPr>
          </a:p>
          <a:p>
            <a:endParaRPr lang="en-GB" sz="2400" dirty="0">
              <a:latin typeface="Berlin Sans FB" panose="020E0602020502020306" pitchFamily="34" charset="0"/>
            </a:endParaRPr>
          </a:p>
          <a:p>
            <a:r>
              <a:rPr lang="en-GB" sz="2400" b="0" i="0" dirty="0">
                <a:effectLst/>
                <a:latin typeface="Berlin Sans FB" panose="020E0602020502020306" pitchFamily="34" charset="0"/>
              </a:rPr>
              <a:t>Solar power generates electricity with -</a:t>
            </a:r>
          </a:p>
          <a:p>
            <a:pPr marL="342900" indent="-342900">
              <a:buFont typeface="Arial" panose="020B0604020202020204" pitchFamily="34" charset="0"/>
              <a:buChar char="•"/>
            </a:pPr>
            <a:r>
              <a:rPr lang="en-GB" sz="2400" b="0" i="0" dirty="0">
                <a:effectLst/>
                <a:latin typeface="Berlin Sans FB" panose="020E0602020502020306" pitchFamily="34" charset="0"/>
              </a:rPr>
              <a:t>no global warming pollution</a:t>
            </a:r>
          </a:p>
          <a:p>
            <a:pPr marL="342900" indent="-342900">
              <a:buFont typeface="Arial" panose="020B0604020202020204" pitchFamily="34" charset="0"/>
              <a:buChar char="•"/>
            </a:pPr>
            <a:r>
              <a:rPr lang="en-GB" sz="2400" b="0" i="0" dirty="0">
                <a:effectLst/>
                <a:latin typeface="Berlin Sans FB" panose="020E0602020502020306" pitchFamily="34" charset="0"/>
              </a:rPr>
              <a:t>no fuel costs</a:t>
            </a:r>
          </a:p>
          <a:p>
            <a:pPr marL="342900" indent="-342900">
              <a:buFont typeface="Arial" panose="020B0604020202020204" pitchFamily="34" charset="0"/>
              <a:buChar char="•"/>
            </a:pPr>
            <a:r>
              <a:rPr lang="en-GB" sz="2400" b="0" i="0" dirty="0">
                <a:effectLst/>
                <a:latin typeface="Berlin Sans FB" panose="020E0602020502020306" pitchFamily="34" charset="0"/>
              </a:rPr>
              <a:t>no risks of fuel price spikes</a:t>
            </a:r>
          </a:p>
          <a:p>
            <a:pPr marL="342900" indent="-342900">
              <a:buFont typeface="Arial" panose="020B0604020202020204" pitchFamily="34" charset="0"/>
              <a:buChar char="•"/>
            </a:pPr>
            <a:endParaRPr lang="en-GB" sz="2400" dirty="0">
              <a:latin typeface="Berlin Sans FB" panose="020E0602020502020306" pitchFamily="34" charset="0"/>
            </a:endParaRPr>
          </a:p>
          <a:p>
            <a:r>
              <a:rPr lang="en-GB" sz="2400" b="0" i="0" dirty="0">
                <a:effectLst/>
                <a:latin typeface="Berlin Sans FB" panose="020E0602020502020306" pitchFamily="34" charset="0"/>
              </a:rPr>
              <a:t>The sun’s energy can be converted into electricity through solar photovoltaic (PV) modules (photo = light, voltaic = electricity) or solar panels.</a:t>
            </a:r>
            <a:endParaRPr lang="en-IN" sz="2400" dirty="0">
              <a:latin typeface="Berlin Sans FB" panose="020E0602020502020306" pitchFamily="34" charset="0"/>
            </a:endParaRPr>
          </a:p>
        </p:txBody>
      </p:sp>
    </p:spTree>
    <p:extLst>
      <p:ext uri="{BB962C8B-B14F-4D97-AF65-F5344CB8AC3E}">
        <p14:creationId xmlns:p14="http://schemas.microsoft.com/office/powerpoint/2010/main" val="2235141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80">
                                          <p:stCondLst>
                                            <p:cond delay="0"/>
                                          </p:stCondLst>
                                        </p:cTn>
                                        <p:tgtEl>
                                          <p:spTgt spid="5"/>
                                        </p:tgtEl>
                                      </p:cBhvr>
                                    </p:animEffect>
                                    <p:anim calcmode="lin" valueType="num">
                                      <p:cBhvr>
                                        <p:cTn id="1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3" dur="26">
                                          <p:stCondLst>
                                            <p:cond delay="650"/>
                                          </p:stCondLst>
                                        </p:cTn>
                                        <p:tgtEl>
                                          <p:spTgt spid="5"/>
                                        </p:tgtEl>
                                      </p:cBhvr>
                                      <p:to x="100000" y="60000"/>
                                    </p:animScale>
                                    <p:animScale>
                                      <p:cBhvr>
                                        <p:cTn id="24" dur="166" decel="50000">
                                          <p:stCondLst>
                                            <p:cond delay="676"/>
                                          </p:stCondLst>
                                        </p:cTn>
                                        <p:tgtEl>
                                          <p:spTgt spid="5"/>
                                        </p:tgtEl>
                                      </p:cBhvr>
                                      <p:to x="100000" y="100000"/>
                                    </p:animScale>
                                    <p:animScale>
                                      <p:cBhvr>
                                        <p:cTn id="25" dur="26">
                                          <p:stCondLst>
                                            <p:cond delay="1312"/>
                                          </p:stCondLst>
                                        </p:cTn>
                                        <p:tgtEl>
                                          <p:spTgt spid="5"/>
                                        </p:tgtEl>
                                      </p:cBhvr>
                                      <p:to x="100000" y="80000"/>
                                    </p:animScale>
                                    <p:animScale>
                                      <p:cBhvr>
                                        <p:cTn id="26" dur="166" decel="50000">
                                          <p:stCondLst>
                                            <p:cond delay="1338"/>
                                          </p:stCondLst>
                                        </p:cTn>
                                        <p:tgtEl>
                                          <p:spTgt spid="5"/>
                                        </p:tgtEl>
                                      </p:cBhvr>
                                      <p:to x="100000" y="100000"/>
                                    </p:animScale>
                                    <p:animScale>
                                      <p:cBhvr>
                                        <p:cTn id="27" dur="26">
                                          <p:stCondLst>
                                            <p:cond delay="1642"/>
                                          </p:stCondLst>
                                        </p:cTn>
                                        <p:tgtEl>
                                          <p:spTgt spid="5"/>
                                        </p:tgtEl>
                                      </p:cBhvr>
                                      <p:to x="100000" y="90000"/>
                                    </p:animScale>
                                    <p:animScale>
                                      <p:cBhvr>
                                        <p:cTn id="28" dur="166" decel="50000">
                                          <p:stCondLst>
                                            <p:cond delay="1668"/>
                                          </p:stCondLst>
                                        </p:cTn>
                                        <p:tgtEl>
                                          <p:spTgt spid="5"/>
                                        </p:tgtEl>
                                      </p:cBhvr>
                                      <p:to x="100000" y="100000"/>
                                    </p:animScale>
                                    <p:animScale>
                                      <p:cBhvr>
                                        <p:cTn id="29" dur="26">
                                          <p:stCondLst>
                                            <p:cond delay="1808"/>
                                          </p:stCondLst>
                                        </p:cTn>
                                        <p:tgtEl>
                                          <p:spTgt spid="5"/>
                                        </p:tgtEl>
                                      </p:cBhvr>
                                      <p:to x="100000" y="95000"/>
                                    </p:animScale>
                                    <p:animScale>
                                      <p:cBhvr>
                                        <p:cTn id="3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07893DEC-4B60-1A72-6054-45427A12B470}"/>
              </a:ext>
            </a:extLst>
          </p:cNvPr>
          <p:cNvSpPr/>
          <p:nvPr/>
        </p:nvSpPr>
        <p:spPr>
          <a:xfrm>
            <a:off x="1706208" y="42466"/>
            <a:ext cx="8501045" cy="1754326"/>
          </a:xfrm>
          <a:prstGeom prst="rect">
            <a:avLst/>
          </a:prstGeom>
          <a:noFill/>
        </p:spPr>
        <p:txBody>
          <a:bodyPr wrap="none" lIns="91440" tIns="45720" rIns="91440" bIns="45720">
            <a:spAutoFit/>
          </a:bodyPr>
          <a:lstStyle/>
          <a:p>
            <a:pPr algn="ctr"/>
            <a:r>
              <a:rPr lang="en-US" sz="5400" b="0" cap="none" spc="0" dirty="0">
                <a:ln w="0">
                  <a:solidFill>
                    <a:schemeClr val="bg1"/>
                  </a:solidFill>
                </a:ln>
                <a:solidFill>
                  <a:schemeClr val="bg1"/>
                </a:solidFill>
                <a:effectLst>
                  <a:outerShdw blurRad="38100" dist="19050" dir="2700000" algn="tl" rotWithShape="0">
                    <a:schemeClr val="dk1">
                      <a:alpha val="40000"/>
                    </a:schemeClr>
                  </a:outerShdw>
                </a:effectLst>
                <a:latin typeface="Berlin Sans FB" panose="020E0602020502020306" pitchFamily="34" charset="0"/>
              </a:rPr>
              <a:t>How exactly does a solar cell</a:t>
            </a:r>
          </a:p>
          <a:p>
            <a:pPr algn="ctr"/>
            <a:r>
              <a:rPr lang="en-US" sz="5400" dirty="0">
                <a:ln w="0">
                  <a:solidFill>
                    <a:schemeClr val="bg1"/>
                  </a:solidFill>
                </a:ln>
                <a:solidFill>
                  <a:schemeClr val="bg1"/>
                </a:solidFill>
                <a:effectLst>
                  <a:outerShdw blurRad="38100" dist="19050" dir="2700000" algn="tl" rotWithShape="0">
                    <a:schemeClr val="dk1">
                      <a:alpha val="40000"/>
                    </a:schemeClr>
                  </a:outerShdw>
                </a:effectLst>
                <a:latin typeface="Berlin Sans FB" panose="020E0602020502020306" pitchFamily="34" charset="0"/>
              </a:rPr>
              <a:t>work</a:t>
            </a:r>
            <a:r>
              <a:rPr lang="en-US" sz="5400" b="0" cap="none" spc="0" dirty="0">
                <a:ln w="0">
                  <a:solidFill>
                    <a:schemeClr val="bg1"/>
                  </a:solidFill>
                </a:ln>
                <a:solidFill>
                  <a:schemeClr val="bg1"/>
                </a:solidFill>
                <a:effectLst>
                  <a:outerShdw blurRad="38100" dist="19050" dir="2700000" algn="tl" rotWithShape="0">
                    <a:schemeClr val="dk1">
                      <a:alpha val="40000"/>
                    </a:schemeClr>
                  </a:outerShdw>
                </a:effectLst>
                <a:latin typeface="Berlin Sans FB" panose="020E0602020502020306" pitchFamily="34" charset="0"/>
              </a:rPr>
              <a:t>?</a:t>
            </a:r>
          </a:p>
        </p:txBody>
      </p:sp>
      <p:sp>
        <p:nvSpPr>
          <p:cNvPr id="9" name="TextBox 8">
            <a:extLst>
              <a:ext uri="{FF2B5EF4-FFF2-40B4-BE49-F238E27FC236}">
                <a16:creationId xmlns="" xmlns:a16="http://schemas.microsoft.com/office/drawing/2014/main" id="{F3F65399-B533-6A40-E9E7-39EB31640CD5}"/>
              </a:ext>
            </a:extLst>
          </p:cNvPr>
          <p:cNvSpPr txBox="1"/>
          <p:nvPr/>
        </p:nvSpPr>
        <p:spPr>
          <a:xfrm>
            <a:off x="1462926" y="2052859"/>
            <a:ext cx="3696470" cy="4431983"/>
          </a:xfrm>
          <a:prstGeom prst="rect">
            <a:avLst/>
          </a:prstGeom>
          <a:noFill/>
        </p:spPr>
        <p:txBody>
          <a:bodyPr wrap="square" rtlCol="0">
            <a:spAutoFit/>
          </a:bodyPr>
          <a:lstStyle/>
          <a:p>
            <a:r>
              <a:rPr lang="en-GB" sz="2400" b="0" i="0" dirty="0">
                <a:effectLst/>
                <a:latin typeface="Berlin Sans FB" panose="020E0602020502020306" pitchFamily="34" charset="0"/>
              </a:rPr>
              <a:t>The PV cell consists of one or two layers of a semi conducting material, usually silicon. When light shines on the cell it creates an electric field across the layers causing electricity to flow. The greater the intensity of the light, the greater the flow of electricity.</a:t>
            </a:r>
            <a:r>
              <a:rPr lang="en-GB" dirty="0"/>
              <a:t/>
            </a:r>
            <a:br>
              <a:rPr lang="en-GB" dirty="0"/>
            </a:br>
            <a:endParaRPr lang="en-IN" dirty="0"/>
          </a:p>
        </p:txBody>
      </p:sp>
      <p:sp>
        <p:nvSpPr>
          <p:cNvPr id="10" name="Arrow: Right 9">
            <a:extLst>
              <a:ext uri="{FF2B5EF4-FFF2-40B4-BE49-F238E27FC236}">
                <a16:creationId xmlns="" xmlns:a16="http://schemas.microsoft.com/office/drawing/2014/main" id="{FF2843A8-FF82-C5D9-855A-BC707610E718}"/>
              </a:ext>
            </a:extLst>
          </p:cNvPr>
          <p:cNvSpPr/>
          <p:nvPr/>
        </p:nvSpPr>
        <p:spPr>
          <a:xfrm>
            <a:off x="5431899" y="3657601"/>
            <a:ext cx="841733" cy="50261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2" name="Picture 11">
            <a:extLst>
              <a:ext uri="{FF2B5EF4-FFF2-40B4-BE49-F238E27FC236}">
                <a16:creationId xmlns="" xmlns:a16="http://schemas.microsoft.com/office/drawing/2014/main" id="{D557F3DA-9A3F-0632-D462-B44BB72A09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2465" y="2279030"/>
            <a:ext cx="4810656" cy="3259758"/>
          </a:xfrm>
          <a:prstGeom prst="rect">
            <a:avLst/>
          </a:prstGeom>
        </p:spPr>
      </p:pic>
    </p:spTree>
    <p:extLst>
      <p:ext uri="{BB962C8B-B14F-4D97-AF65-F5344CB8AC3E}">
        <p14:creationId xmlns:p14="http://schemas.microsoft.com/office/powerpoint/2010/main" val="2571597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0" fill="hold"/>
                                        <p:tgtEl>
                                          <p:spTgt spid="10"/>
                                        </p:tgtEl>
                                        <p:attrNameLst>
                                          <p:attrName>ppt_w</p:attrName>
                                        </p:attrNameLst>
                                      </p:cBhvr>
                                      <p:tavLst>
                                        <p:tav tm="0">
                                          <p:val>
                                            <p:fltVal val="0"/>
                                          </p:val>
                                        </p:tav>
                                        <p:tav tm="100000">
                                          <p:val>
                                            <p:strVal val="#ppt_w"/>
                                          </p:val>
                                        </p:tav>
                                      </p:tavLst>
                                    </p:anim>
                                    <p:anim calcmode="lin" valueType="num">
                                      <p:cBhvr>
                                        <p:cTn id="18" dur="1000" fill="hold"/>
                                        <p:tgtEl>
                                          <p:spTgt spid="10"/>
                                        </p:tgtEl>
                                        <p:attrNameLst>
                                          <p:attrName>ppt_h</p:attrName>
                                        </p:attrNameLst>
                                      </p:cBhvr>
                                      <p:tavLst>
                                        <p:tav tm="0">
                                          <p:val>
                                            <p:fltVal val="0"/>
                                          </p:val>
                                        </p:tav>
                                        <p:tav tm="100000">
                                          <p:val>
                                            <p:strVal val="#ppt_h"/>
                                          </p:val>
                                        </p:tav>
                                      </p:tavLst>
                                    </p:anim>
                                    <p:anim calcmode="lin" valueType="num">
                                      <p:cBhvr>
                                        <p:cTn id="19" dur="1000" fill="hold"/>
                                        <p:tgtEl>
                                          <p:spTgt spid="10"/>
                                        </p:tgtEl>
                                        <p:attrNameLst>
                                          <p:attrName>style.rotation</p:attrName>
                                        </p:attrNameLst>
                                      </p:cBhvr>
                                      <p:tavLst>
                                        <p:tav tm="0">
                                          <p:val>
                                            <p:fltVal val="90"/>
                                          </p:val>
                                        </p:tav>
                                        <p:tav tm="100000">
                                          <p:val>
                                            <p:fltVal val="0"/>
                                          </p:val>
                                        </p:tav>
                                      </p:tavLst>
                                    </p:anim>
                                    <p:animEffect transition="in" filter="fade">
                                      <p:cBhvr>
                                        <p:cTn id="20" dur="10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500" fill="hold"/>
                                        <p:tgtEl>
                                          <p:spTgt spid="12"/>
                                        </p:tgtEl>
                                        <p:attrNameLst>
                                          <p:attrName>ppt_w</p:attrName>
                                        </p:attrNameLst>
                                      </p:cBhvr>
                                      <p:tavLst>
                                        <p:tav tm="0">
                                          <p:val>
                                            <p:fltVal val="0"/>
                                          </p:val>
                                        </p:tav>
                                        <p:tav tm="100000">
                                          <p:val>
                                            <p:strVal val="#ppt_w"/>
                                          </p:val>
                                        </p:tav>
                                      </p:tavLst>
                                    </p:anim>
                                    <p:anim calcmode="lin" valueType="num">
                                      <p:cBhvr>
                                        <p:cTn id="26" dur="500" fill="hold"/>
                                        <p:tgtEl>
                                          <p:spTgt spid="12"/>
                                        </p:tgtEl>
                                        <p:attrNameLst>
                                          <p:attrName>ppt_h</p:attrName>
                                        </p:attrNameLst>
                                      </p:cBhvr>
                                      <p:tavLst>
                                        <p:tav tm="0">
                                          <p:val>
                                            <p:fltVal val="0"/>
                                          </p:val>
                                        </p:tav>
                                        <p:tav tm="100000">
                                          <p:val>
                                            <p:strVal val="#ppt_h"/>
                                          </p:val>
                                        </p:tav>
                                      </p:tavLst>
                                    </p:anim>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C2810ADE-D8EA-796B-C0B4-5E8FC5418739}"/>
              </a:ext>
            </a:extLst>
          </p:cNvPr>
          <p:cNvPicPr>
            <a:picLocks noChangeAspect="1"/>
          </p:cNvPicPr>
          <p:nvPr/>
        </p:nvPicPr>
        <p:blipFill rotWithShape="1">
          <a:blip r:embed="rId2"/>
          <a:srcRect t="33764" r="43138"/>
          <a:stretch/>
        </p:blipFill>
        <p:spPr>
          <a:xfrm>
            <a:off x="5587856" y="318056"/>
            <a:ext cx="4985273" cy="3110944"/>
          </a:xfrm>
          <a:prstGeom prst="rect">
            <a:avLst/>
          </a:prstGeom>
        </p:spPr>
      </p:pic>
      <p:pic>
        <p:nvPicPr>
          <p:cNvPr id="3" name="Picture 2">
            <a:extLst>
              <a:ext uri="{FF2B5EF4-FFF2-40B4-BE49-F238E27FC236}">
                <a16:creationId xmlns="" xmlns:a16="http://schemas.microsoft.com/office/drawing/2014/main" id="{2260EEBB-AF96-26F7-FAC6-8995C58761CD}"/>
              </a:ext>
            </a:extLst>
          </p:cNvPr>
          <p:cNvPicPr>
            <a:picLocks noChangeAspect="1"/>
          </p:cNvPicPr>
          <p:nvPr/>
        </p:nvPicPr>
        <p:blipFill>
          <a:blip r:embed="rId3"/>
          <a:stretch>
            <a:fillRect/>
          </a:stretch>
        </p:blipFill>
        <p:spPr>
          <a:xfrm>
            <a:off x="1546898" y="318057"/>
            <a:ext cx="3733611" cy="3110944"/>
          </a:xfrm>
          <a:prstGeom prst="rect">
            <a:avLst/>
          </a:prstGeom>
        </p:spPr>
      </p:pic>
      <p:sp>
        <p:nvSpPr>
          <p:cNvPr id="5" name="TextBox 4">
            <a:extLst>
              <a:ext uri="{FF2B5EF4-FFF2-40B4-BE49-F238E27FC236}">
                <a16:creationId xmlns="" xmlns:a16="http://schemas.microsoft.com/office/drawing/2014/main" id="{75439058-3E2F-A8BB-B44F-52561FED1F52}"/>
              </a:ext>
            </a:extLst>
          </p:cNvPr>
          <p:cNvSpPr txBox="1"/>
          <p:nvPr/>
        </p:nvSpPr>
        <p:spPr>
          <a:xfrm>
            <a:off x="1582885" y="3578782"/>
            <a:ext cx="9026230" cy="2862322"/>
          </a:xfrm>
          <a:prstGeom prst="rect">
            <a:avLst/>
          </a:prstGeom>
          <a:noFill/>
        </p:spPr>
        <p:txBody>
          <a:bodyPr wrap="square" rtlCol="0">
            <a:spAutoFit/>
          </a:bodyPr>
          <a:lstStyle/>
          <a:p>
            <a:r>
              <a:rPr lang="en-GB" sz="2000" dirty="0">
                <a:latin typeface="Berlin Sans FB" panose="020E0602020502020306" pitchFamily="34" charset="0"/>
              </a:rPr>
              <a:t>n-type and p-type semiconductors are put next to each other to form a PN-junction. </a:t>
            </a:r>
            <a:r>
              <a:rPr lang="en-GB" sz="2000" b="0" i="0" dirty="0">
                <a:effectLst/>
                <a:latin typeface="Berlin Sans FB" panose="020E0602020502020306" pitchFamily="34" charset="0"/>
              </a:rPr>
              <a:t>When a free electron from the n-type half makes it to the p-type half, it fills a hole in the depletion region. </a:t>
            </a:r>
            <a:r>
              <a:rPr lang="en-GB" sz="2000" i="0" dirty="0">
                <a:effectLst/>
                <a:latin typeface="Berlin Sans FB" panose="020E0602020502020306" pitchFamily="34" charset="0"/>
              </a:rPr>
              <a:t>When light hits the depletion region, it can cause electrons to leave the holes they filled. The p-type and n-type sides are connected with an external wire or circuit, which acts as a ‘backdoor’ for electrons. </a:t>
            </a:r>
          </a:p>
          <a:p>
            <a:endParaRPr lang="en-GB" sz="2000" i="0" dirty="0">
              <a:effectLst/>
              <a:latin typeface="Berlin Sans FB" panose="020E0602020502020306" pitchFamily="34" charset="0"/>
            </a:endParaRPr>
          </a:p>
          <a:p>
            <a:r>
              <a:rPr lang="en-GB" sz="2000" i="0" dirty="0">
                <a:effectLst/>
                <a:latin typeface="Berlin Sans FB" panose="020E0602020502020306" pitchFamily="34" charset="0"/>
              </a:rPr>
              <a:t>Electrons moving through a wire? That’s current! And that’s how we get electricity using Solar PV</a:t>
            </a:r>
            <a:r>
              <a:rPr lang="en-GB" sz="2000" dirty="0">
                <a:solidFill>
                  <a:schemeClr val="bg1"/>
                </a:solidFill>
                <a:latin typeface="Berlin Sans FB" panose="020E0602020502020306" pitchFamily="34" charset="0"/>
              </a:rPr>
              <a:t/>
            </a:r>
            <a:br>
              <a:rPr lang="en-GB" sz="2000" dirty="0">
                <a:solidFill>
                  <a:schemeClr val="bg1"/>
                </a:solidFill>
                <a:latin typeface="Berlin Sans FB" panose="020E0602020502020306" pitchFamily="34" charset="0"/>
              </a:rPr>
            </a:br>
            <a:endParaRPr lang="en-IN" sz="2000" dirty="0">
              <a:solidFill>
                <a:schemeClr val="bg1"/>
              </a:solidFill>
              <a:latin typeface="Berlin Sans FB" panose="020E0602020502020306" pitchFamily="34" charset="0"/>
            </a:endParaRPr>
          </a:p>
        </p:txBody>
      </p:sp>
      <p:sp>
        <p:nvSpPr>
          <p:cNvPr id="6" name="AutoShape 2">
            <a:hlinkClick r:id="rId4"/>
            <a:extLst>
              <a:ext uri="{FF2B5EF4-FFF2-40B4-BE49-F238E27FC236}">
                <a16:creationId xmlns="" xmlns:a16="http://schemas.microsoft.com/office/drawing/2014/main" id="{0B21BE0E-DE9B-EBCE-2D65-B648C3453220}"/>
              </a:ext>
            </a:extLst>
          </p:cNvPr>
          <p:cNvSpPr>
            <a:spLocks noChangeAspect="1" noChangeArrowheads="1"/>
          </p:cNvSpPr>
          <p:nvPr/>
        </p:nvSpPr>
        <p:spPr bwMode="auto">
          <a:xfrm>
            <a:off x="10131425" y="122555"/>
            <a:ext cx="304800" cy="457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44809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176A9421-A286-80CC-2D99-360C5087A908}"/>
              </a:ext>
            </a:extLst>
          </p:cNvPr>
          <p:cNvSpPr/>
          <p:nvPr/>
        </p:nvSpPr>
        <p:spPr>
          <a:xfrm>
            <a:off x="1647701" y="54578"/>
            <a:ext cx="8618065" cy="923330"/>
          </a:xfrm>
          <a:prstGeom prst="rect">
            <a:avLst/>
          </a:prstGeom>
          <a:noFill/>
        </p:spPr>
        <p:txBody>
          <a:bodyPr wrap="none" lIns="91440" tIns="45720" rIns="91440" bIns="45720">
            <a:spAutoFit/>
          </a:bodyPr>
          <a:lstStyle/>
          <a:p>
            <a:pPr algn="ctr"/>
            <a:r>
              <a:rPr lang="en-US" sz="5400" b="0" cap="none" spc="0" dirty="0">
                <a:ln w="0">
                  <a:solidFill>
                    <a:schemeClr val="bg1"/>
                  </a:solidFill>
                </a:ln>
                <a:solidFill>
                  <a:schemeClr val="bg1"/>
                </a:solidFill>
                <a:effectLst>
                  <a:outerShdw blurRad="38100" dist="19050" dir="2700000" algn="tl" rotWithShape="0">
                    <a:schemeClr val="dk1">
                      <a:alpha val="40000"/>
                    </a:schemeClr>
                  </a:outerShdw>
                </a:effectLst>
                <a:latin typeface="Berlin Sans FB" panose="020E0602020502020306" pitchFamily="34" charset="0"/>
              </a:rPr>
              <a:t>Different types of solar panels</a:t>
            </a:r>
          </a:p>
        </p:txBody>
      </p:sp>
      <p:sp>
        <p:nvSpPr>
          <p:cNvPr id="3" name="Rectangle 2">
            <a:extLst>
              <a:ext uri="{FF2B5EF4-FFF2-40B4-BE49-F238E27FC236}">
                <a16:creationId xmlns="" xmlns:a16="http://schemas.microsoft.com/office/drawing/2014/main" id="{ACE5DF5D-138A-FE78-7077-777603B14A04}"/>
              </a:ext>
            </a:extLst>
          </p:cNvPr>
          <p:cNvSpPr/>
          <p:nvPr/>
        </p:nvSpPr>
        <p:spPr>
          <a:xfrm>
            <a:off x="1273055" y="1324316"/>
            <a:ext cx="2813591" cy="584775"/>
          </a:xfrm>
          <a:prstGeom prst="rect">
            <a:avLst/>
          </a:prstGeom>
          <a:noFill/>
        </p:spPr>
        <p:txBody>
          <a:bodyPr wrap="none" lIns="91440" tIns="45720" rIns="91440" bIns="45720">
            <a:spAutoFit/>
          </a:bodyPr>
          <a:lstStyle/>
          <a:p>
            <a:pPr algn="ctr"/>
            <a:r>
              <a:rPr lang="en-US" sz="3200" b="0" cap="none" spc="0" dirty="0">
                <a:ln w="0">
                  <a:solidFill>
                    <a:schemeClr val="bg1"/>
                  </a:solidFill>
                </a:ln>
                <a:solidFill>
                  <a:schemeClr val="bg1"/>
                </a:solidFill>
                <a:effectLst>
                  <a:outerShdw blurRad="38100" dist="19050" dir="2700000" algn="tl" rotWithShape="0">
                    <a:schemeClr val="dk1">
                      <a:alpha val="40000"/>
                    </a:schemeClr>
                  </a:outerShdw>
                </a:effectLst>
                <a:latin typeface="Berlin Sans FB" panose="020E0602020502020306" pitchFamily="34" charset="0"/>
              </a:rPr>
              <a:t>Monocrystalline</a:t>
            </a:r>
          </a:p>
        </p:txBody>
      </p:sp>
      <p:sp>
        <p:nvSpPr>
          <p:cNvPr id="4" name="Rectangle 3">
            <a:extLst>
              <a:ext uri="{FF2B5EF4-FFF2-40B4-BE49-F238E27FC236}">
                <a16:creationId xmlns="" xmlns:a16="http://schemas.microsoft.com/office/drawing/2014/main" id="{B141823A-DDE0-8022-E4D7-9B21A5797523}"/>
              </a:ext>
            </a:extLst>
          </p:cNvPr>
          <p:cNvSpPr/>
          <p:nvPr/>
        </p:nvSpPr>
        <p:spPr>
          <a:xfrm>
            <a:off x="4578897" y="1322357"/>
            <a:ext cx="2606804" cy="584775"/>
          </a:xfrm>
          <a:prstGeom prst="rect">
            <a:avLst/>
          </a:prstGeom>
          <a:noFill/>
        </p:spPr>
        <p:txBody>
          <a:bodyPr wrap="none" lIns="91440" tIns="45720" rIns="91440" bIns="45720">
            <a:spAutoFit/>
          </a:bodyPr>
          <a:lstStyle/>
          <a:p>
            <a:pPr algn="ctr"/>
            <a:r>
              <a:rPr lang="en-US" sz="3200" b="0" cap="none" spc="0" dirty="0">
                <a:ln w="0">
                  <a:solidFill>
                    <a:schemeClr val="bg1"/>
                  </a:solidFill>
                </a:ln>
                <a:solidFill>
                  <a:schemeClr val="bg1"/>
                </a:solidFill>
                <a:effectLst>
                  <a:outerShdw blurRad="38100" dist="19050" dir="2700000" algn="tl" rotWithShape="0">
                    <a:schemeClr val="dk1">
                      <a:alpha val="40000"/>
                    </a:schemeClr>
                  </a:outerShdw>
                </a:effectLst>
                <a:latin typeface="Berlin Sans FB" panose="020E0602020502020306" pitchFamily="34" charset="0"/>
              </a:rPr>
              <a:t>Polycrystalline</a:t>
            </a:r>
          </a:p>
        </p:txBody>
      </p:sp>
      <p:sp>
        <p:nvSpPr>
          <p:cNvPr id="5" name="Rectangle 4">
            <a:extLst>
              <a:ext uri="{FF2B5EF4-FFF2-40B4-BE49-F238E27FC236}">
                <a16:creationId xmlns="" xmlns:a16="http://schemas.microsoft.com/office/drawing/2014/main" id="{FD47FA2A-0E4C-52F6-8A92-8363D40ADEE4}"/>
              </a:ext>
            </a:extLst>
          </p:cNvPr>
          <p:cNvSpPr/>
          <p:nvPr/>
        </p:nvSpPr>
        <p:spPr>
          <a:xfrm>
            <a:off x="8201466" y="1322356"/>
            <a:ext cx="1715534" cy="584775"/>
          </a:xfrm>
          <a:prstGeom prst="rect">
            <a:avLst/>
          </a:prstGeom>
          <a:noFill/>
        </p:spPr>
        <p:txBody>
          <a:bodyPr wrap="none" lIns="91440" tIns="45720" rIns="91440" bIns="45720">
            <a:spAutoFit/>
          </a:bodyPr>
          <a:lstStyle/>
          <a:p>
            <a:pPr algn="ctr"/>
            <a:r>
              <a:rPr lang="en-US" sz="3200" b="0" cap="none" spc="0" dirty="0">
                <a:ln w="0">
                  <a:solidFill>
                    <a:schemeClr val="bg1"/>
                  </a:solidFill>
                </a:ln>
                <a:solidFill>
                  <a:schemeClr val="bg1"/>
                </a:solidFill>
                <a:effectLst>
                  <a:outerShdw blurRad="38100" dist="19050" dir="2700000" algn="tl" rotWithShape="0">
                    <a:schemeClr val="dk1">
                      <a:alpha val="40000"/>
                    </a:schemeClr>
                  </a:outerShdw>
                </a:effectLst>
                <a:latin typeface="Berlin Sans FB" panose="020E0602020502020306" pitchFamily="34" charset="0"/>
              </a:rPr>
              <a:t>Thin-film</a:t>
            </a:r>
          </a:p>
        </p:txBody>
      </p:sp>
      <p:pic>
        <p:nvPicPr>
          <p:cNvPr id="6" name="Picture 5">
            <a:extLst>
              <a:ext uri="{FF2B5EF4-FFF2-40B4-BE49-F238E27FC236}">
                <a16:creationId xmlns="" xmlns:a16="http://schemas.microsoft.com/office/drawing/2014/main" id="{F45A4410-E3C8-E6F1-CBD4-078E9FA5776C}"/>
              </a:ext>
            </a:extLst>
          </p:cNvPr>
          <p:cNvPicPr>
            <a:picLocks noChangeAspect="1"/>
          </p:cNvPicPr>
          <p:nvPr/>
        </p:nvPicPr>
        <p:blipFill rotWithShape="1">
          <a:blip r:embed="rId2"/>
          <a:srcRect l="4437" t="5460" r="74107" b="8492"/>
          <a:stretch/>
        </p:blipFill>
        <p:spPr>
          <a:xfrm>
            <a:off x="8011893" y="2367751"/>
            <a:ext cx="2094678" cy="3524376"/>
          </a:xfrm>
          <a:prstGeom prst="rect">
            <a:avLst/>
          </a:prstGeom>
        </p:spPr>
      </p:pic>
      <p:pic>
        <p:nvPicPr>
          <p:cNvPr id="8" name="Picture 7">
            <a:extLst>
              <a:ext uri="{FF2B5EF4-FFF2-40B4-BE49-F238E27FC236}">
                <a16:creationId xmlns="" xmlns:a16="http://schemas.microsoft.com/office/drawing/2014/main" id="{F496FC35-4B5B-E3F9-71DA-0AB809B0943F}"/>
              </a:ext>
            </a:extLst>
          </p:cNvPr>
          <p:cNvPicPr>
            <a:picLocks noChangeAspect="1"/>
          </p:cNvPicPr>
          <p:nvPr/>
        </p:nvPicPr>
        <p:blipFill rotWithShape="1">
          <a:blip r:embed="rId3">
            <a:extLst>
              <a:ext uri="{28A0092B-C50C-407E-A947-70E740481C1C}">
                <a14:useLocalDpi xmlns:a14="http://schemas.microsoft.com/office/drawing/2010/main" val="0"/>
              </a:ext>
            </a:extLst>
          </a:blip>
          <a:srcRect l="39012" t="5498" r="39254" b="8344"/>
          <a:stretch/>
        </p:blipFill>
        <p:spPr>
          <a:xfrm>
            <a:off x="4811863" y="2367751"/>
            <a:ext cx="2100167" cy="3492626"/>
          </a:xfrm>
          <a:prstGeom prst="rect">
            <a:avLst/>
          </a:prstGeom>
        </p:spPr>
      </p:pic>
      <p:pic>
        <p:nvPicPr>
          <p:cNvPr id="10" name="Picture 9">
            <a:extLst>
              <a:ext uri="{FF2B5EF4-FFF2-40B4-BE49-F238E27FC236}">
                <a16:creationId xmlns="" xmlns:a16="http://schemas.microsoft.com/office/drawing/2014/main" id="{8F75EDD3-00B5-C746-753D-A84F481D43A7}"/>
              </a:ext>
            </a:extLst>
          </p:cNvPr>
          <p:cNvPicPr>
            <a:picLocks noChangeAspect="1"/>
          </p:cNvPicPr>
          <p:nvPr/>
        </p:nvPicPr>
        <p:blipFill rotWithShape="1">
          <a:blip r:embed="rId3">
            <a:extLst>
              <a:ext uri="{28A0092B-C50C-407E-A947-70E740481C1C}">
                <a14:useLocalDpi xmlns:a14="http://schemas.microsoft.com/office/drawing/2010/main" val="0"/>
              </a:ext>
            </a:extLst>
          </a:blip>
          <a:srcRect l="73534" t="5174" r="4975" b="8150"/>
          <a:stretch/>
        </p:blipFill>
        <p:spPr>
          <a:xfrm>
            <a:off x="1647700" y="2367751"/>
            <a:ext cx="2064300" cy="3492626"/>
          </a:xfrm>
          <a:prstGeom prst="rect">
            <a:avLst/>
          </a:prstGeom>
        </p:spPr>
      </p:pic>
      <p:sp>
        <p:nvSpPr>
          <p:cNvPr id="11" name="Rectangle 10">
            <a:extLst>
              <a:ext uri="{FF2B5EF4-FFF2-40B4-BE49-F238E27FC236}">
                <a16:creationId xmlns="" xmlns:a16="http://schemas.microsoft.com/office/drawing/2014/main" id="{1EDB8CC2-9114-E53A-F8CB-FA290D9A9F13}"/>
              </a:ext>
            </a:extLst>
          </p:cNvPr>
          <p:cNvSpPr/>
          <p:nvPr/>
        </p:nvSpPr>
        <p:spPr>
          <a:xfrm>
            <a:off x="1234583" y="6058399"/>
            <a:ext cx="7930376" cy="584775"/>
          </a:xfrm>
          <a:prstGeom prst="rect">
            <a:avLst/>
          </a:prstGeom>
          <a:noFill/>
        </p:spPr>
        <p:txBody>
          <a:bodyPr wrap="none" lIns="91440" tIns="45720" rIns="91440" bIns="45720">
            <a:spAutoFit/>
          </a:bodyPr>
          <a:lstStyle/>
          <a:p>
            <a:pPr algn="ctr"/>
            <a:r>
              <a:rPr lang="en-US" sz="3200" dirty="0">
                <a:ln w="0">
                  <a:noFill/>
                </a:ln>
                <a:latin typeface="Berlin Sans FB" panose="020E0602020502020306" pitchFamily="34" charset="0"/>
              </a:rPr>
              <a:t>*</a:t>
            </a:r>
            <a:r>
              <a:rPr lang="en-US" sz="3200" b="0" cap="none" spc="0" dirty="0">
                <a:ln w="0">
                  <a:solidFill>
                    <a:schemeClr val="bg1"/>
                  </a:solidFill>
                </a:ln>
                <a:effectLst>
                  <a:outerShdw blurRad="38100" dist="19050" dir="2700000" algn="tl" rotWithShape="0">
                    <a:schemeClr val="dk1">
                      <a:alpha val="40000"/>
                    </a:schemeClr>
                  </a:outerShdw>
                </a:effectLst>
                <a:latin typeface="Berlin Sans FB" panose="020E0602020502020306" pitchFamily="34" charset="0"/>
              </a:rPr>
              <a:t> </a:t>
            </a:r>
            <a:r>
              <a:rPr lang="en-GB" sz="2800" b="0" i="0" dirty="0">
                <a:effectLst/>
                <a:latin typeface="Berlin Sans FB" panose="020E0602020502020306" pitchFamily="34" charset="0"/>
              </a:rPr>
              <a:t>Crystalline solar panels have the highest efficiency.</a:t>
            </a:r>
            <a:r>
              <a:rPr lang="en-US" sz="2800" b="0" cap="none" spc="0" dirty="0">
                <a:ln w="0">
                  <a:solidFill>
                    <a:schemeClr val="bg1"/>
                  </a:solidFill>
                </a:ln>
                <a:effectLst>
                  <a:outerShdw blurRad="38100" dist="19050" dir="2700000" algn="tl" rotWithShape="0">
                    <a:schemeClr val="dk1">
                      <a:alpha val="40000"/>
                    </a:schemeClr>
                  </a:outerShdw>
                </a:effectLst>
                <a:latin typeface="Berlin Sans FB" panose="020E0602020502020306" pitchFamily="34" charset="0"/>
              </a:rPr>
              <a:t> </a:t>
            </a:r>
            <a:endParaRPr lang="en-US" sz="3200" b="0" cap="none" spc="0" dirty="0">
              <a:ln w="0">
                <a:solidFill>
                  <a:schemeClr val="bg1"/>
                </a:solidFill>
              </a:ln>
              <a:effectLst>
                <a:outerShdw blurRad="38100" dist="19050" dir="2700000" algn="tl" rotWithShape="0">
                  <a:schemeClr val="dk1">
                    <a:alpha val="40000"/>
                  </a:schemeClr>
                </a:outerShdw>
              </a:effectLst>
              <a:latin typeface="Berlin Sans FB" panose="020E0602020502020306" pitchFamily="34" charset="0"/>
            </a:endParaRPr>
          </a:p>
        </p:txBody>
      </p:sp>
    </p:spTree>
    <p:extLst>
      <p:ext uri="{BB962C8B-B14F-4D97-AF65-F5344CB8AC3E}">
        <p14:creationId xmlns:p14="http://schemas.microsoft.com/office/powerpoint/2010/main" val="1754480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7" presetClass="entr" presetSubtype="1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fill="hold"/>
                                        <p:tgtEl>
                                          <p:spTgt spid="4"/>
                                        </p:tgtEl>
                                        <p:attrNameLst>
                                          <p:attrName>ppt_w</p:attrName>
                                        </p:attrNameLst>
                                      </p:cBhvr>
                                      <p:tavLst>
                                        <p:tav tm="0">
                                          <p:val>
                                            <p:fltVal val="0"/>
                                          </p:val>
                                        </p:tav>
                                        <p:tav tm="100000">
                                          <p:val>
                                            <p:strVal val="#ppt_w"/>
                                          </p:val>
                                        </p:tav>
                                      </p:tavLst>
                                    </p:anim>
                                    <p:anim calcmode="lin" valueType="num">
                                      <p:cBhvr>
                                        <p:cTn id="24"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down)">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7" presetClass="entr" presetSubtype="10"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p:cTn id="34" dur="500" fill="hold"/>
                                        <p:tgtEl>
                                          <p:spTgt spid="5"/>
                                        </p:tgtEl>
                                        <p:attrNameLst>
                                          <p:attrName>ppt_w</p:attrName>
                                        </p:attrNameLst>
                                      </p:cBhvr>
                                      <p:tavLst>
                                        <p:tav tm="0">
                                          <p:val>
                                            <p:fltVal val="0"/>
                                          </p:val>
                                        </p:tav>
                                        <p:tav tm="100000">
                                          <p:val>
                                            <p:strVal val="#ppt_w"/>
                                          </p:val>
                                        </p:tav>
                                      </p:tavLst>
                                    </p:anim>
                                    <p:anim calcmode="lin" valueType="num">
                                      <p:cBhvr>
                                        <p:cTn id="35"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down)">
                                      <p:cBhvr>
                                        <p:cTn id="40" dur="500"/>
                                        <p:tgtEl>
                                          <p:spTgt spid="6"/>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fill="hold"/>
                                        <p:tgtEl>
                                          <p:spTgt spid="11"/>
                                        </p:tgtEl>
                                        <p:attrNameLst>
                                          <p:attrName>ppt_x</p:attrName>
                                        </p:attrNameLst>
                                      </p:cBhvr>
                                      <p:tavLst>
                                        <p:tav tm="0">
                                          <p:val>
                                            <p:strVal val="#ppt_x"/>
                                          </p:val>
                                        </p:tav>
                                        <p:tav tm="100000">
                                          <p:val>
                                            <p:strVal val="#ppt_x"/>
                                          </p:val>
                                        </p:tav>
                                      </p:tavLst>
                                    </p:anim>
                                    <p:anim calcmode="lin" valueType="num">
                                      <p:cBhvr additive="base">
                                        <p:cTn id="4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8E670226-14D4-34DF-6CDB-5F0D89A3E5DA}"/>
              </a:ext>
            </a:extLst>
          </p:cNvPr>
          <p:cNvSpPr/>
          <p:nvPr/>
        </p:nvSpPr>
        <p:spPr>
          <a:xfrm>
            <a:off x="2434581" y="97067"/>
            <a:ext cx="7322838" cy="923330"/>
          </a:xfrm>
          <a:prstGeom prst="rect">
            <a:avLst/>
          </a:prstGeom>
          <a:noFill/>
        </p:spPr>
        <p:txBody>
          <a:bodyPr wrap="none" lIns="91440" tIns="45720" rIns="91440" bIns="45720">
            <a:spAutoFit/>
          </a:bodyPr>
          <a:lstStyle/>
          <a:p>
            <a:pPr algn="ctr"/>
            <a:r>
              <a:rPr lang="en-US" sz="5400" b="0" cap="none" spc="0" dirty="0">
                <a:ln w="0">
                  <a:solidFill>
                    <a:schemeClr val="bg1"/>
                  </a:solidFill>
                </a:ln>
                <a:solidFill>
                  <a:schemeClr val="bg1"/>
                </a:solidFill>
                <a:effectLst>
                  <a:outerShdw blurRad="38100" dist="19050" dir="2700000" algn="tl" rotWithShape="0">
                    <a:schemeClr val="dk1">
                      <a:alpha val="40000"/>
                    </a:schemeClr>
                  </a:outerShdw>
                </a:effectLst>
                <a:latin typeface="Berlin Sans FB" panose="020E0602020502020306" pitchFamily="34" charset="0"/>
              </a:rPr>
              <a:t>Transparent Solar Panels</a:t>
            </a:r>
          </a:p>
        </p:txBody>
      </p:sp>
      <p:sp>
        <p:nvSpPr>
          <p:cNvPr id="3" name="TextBox 2">
            <a:extLst>
              <a:ext uri="{FF2B5EF4-FFF2-40B4-BE49-F238E27FC236}">
                <a16:creationId xmlns="" xmlns:a16="http://schemas.microsoft.com/office/drawing/2014/main" id="{90349B6E-CAE6-E9B1-6DA4-634037043B57}"/>
              </a:ext>
            </a:extLst>
          </p:cNvPr>
          <p:cNvSpPr txBox="1"/>
          <p:nvPr/>
        </p:nvSpPr>
        <p:spPr>
          <a:xfrm>
            <a:off x="1077902" y="1277738"/>
            <a:ext cx="10264291" cy="2431435"/>
          </a:xfrm>
          <a:prstGeom prst="rect">
            <a:avLst/>
          </a:prstGeom>
          <a:noFill/>
        </p:spPr>
        <p:txBody>
          <a:bodyPr wrap="square" rtlCol="0">
            <a:spAutoFit/>
          </a:bodyPr>
          <a:lstStyle/>
          <a:p>
            <a:r>
              <a:rPr lang="en-GB" sz="2400" dirty="0">
                <a:latin typeface="Berlin Sans FB" panose="020E0602020502020306" pitchFamily="34" charset="0"/>
              </a:rPr>
              <a:t>Imagine a world where we could generate electricity using the surface of our windows, smartphones, our car's sun roof or the glass roof of our office building. What sounds like a far-away dream, is on its way to become reality thanks to transparent solar panels</a:t>
            </a:r>
            <a:r>
              <a:rPr lang="en-GB" sz="2000" dirty="0">
                <a:latin typeface="Berlin Sans FB" panose="020E0602020502020306" pitchFamily="34" charset="0"/>
              </a:rPr>
              <a:t>. </a:t>
            </a:r>
          </a:p>
          <a:p>
            <a:endParaRPr lang="en-GB" sz="2000" dirty="0">
              <a:solidFill>
                <a:schemeClr val="bg1"/>
              </a:solidFill>
              <a:latin typeface="Berlin Sans FB" panose="020E0602020502020306" pitchFamily="34" charset="0"/>
            </a:endParaRPr>
          </a:p>
          <a:p>
            <a:r>
              <a:rPr lang="en-GB" dirty="0"/>
              <a:t/>
            </a:r>
            <a:br>
              <a:rPr lang="en-GB" dirty="0"/>
            </a:br>
            <a:endParaRPr lang="en-IN" dirty="0"/>
          </a:p>
        </p:txBody>
      </p:sp>
      <p:pic>
        <p:nvPicPr>
          <p:cNvPr id="4" name="Picture 3">
            <a:extLst>
              <a:ext uri="{FF2B5EF4-FFF2-40B4-BE49-F238E27FC236}">
                <a16:creationId xmlns="" xmlns:a16="http://schemas.microsoft.com/office/drawing/2014/main" id="{D0A22A31-FC62-6ABC-6002-17CFE75822E1}"/>
              </a:ext>
            </a:extLst>
          </p:cNvPr>
          <p:cNvPicPr>
            <a:picLocks noChangeAspect="1"/>
          </p:cNvPicPr>
          <p:nvPr/>
        </p:nvPicPr>
        <p:blipFill>
          <a:blip r:embed="rId2"/>
          <a:stretch>
            <a:fillRect/>
          </a:stretch>
        </p:blipFill>
        <p:spPr>
          <a:xfrm>
            <a:off x="1317194" y="3574335"/>
            <a:ext cx="4082009" cy="2293570"/>
          </a:xfrm>
          <a:prstGeom prst="rect">
            <a:avLst/>
          </a:prstGeom>
        </p:spPr>
      </p:pic>
      <p:pic>
        <p:nvPicPr>
          <p:cNvPr id="5" name="Picture 4">
            <a:extLst>
              <a:ext uri="{FF2B5EF4-FFF2-40B4-BE49-F238E27FC236}">
                <a16:creationId xmlns="" xmlns:a16="http://schemas.microsoft.com/office/drawing/2014/main" id="{EC2BC301-E4A5-4666-F1A6-1E9649A94DD6}"/>
              </a:ext>
            </a:extLst>
          </p:cNvPr>
          <p:cNvPicPr>
            <a:picLocks noChangeAspect="1"/>
          </p:cNvPicPr>
          <p:nvPr/>
        </p:nvPicPr>
        <p:blipFill>
          <a:blip r:embed="rId3"/>
          <a:stretch>
            <a:fillRect/>
          </a:stretch>
        </p:blipFill>
        <p:spPr>
          <a:xfrm>
            <a:off x="6210614" y="3574335"/>
            <a:ext cx="3853841" cy="2299015"/>
          </a:xfrm>
          <a:prstGeom prst="rect">
            <a:avLst/>
          </a:prstGeom>
        </p:spPr>
      </p:pic>
    </p:spTree>
    <p:extLst>
      <p:ext uri="{BB962C8B-B14F-4D97-AF65-F5344CB8AC3E}">
        <p14:creationId xmlns:p14="http://schemas.microsoft.com/office/powerpoint/2010/main" val="361926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1000" fill="hold"/>
                                        <p:tgtEl>
                                          <p:spTgt spid="4"/>
                                        </p:tgtEl>
                                        <p:attrNameLst>
                                          <p:attrName>ppt_w</p:attrName>
                                        </p:attrNameLst>
                                      </p:cBhvr>
                                      <p:tavLst>
                                        <p:tav tm="0">
                                          <p:val>
                                            <p:fltVal val="0"/>
                                          </p:val>
                                        </p:tav>
                                        <p:tav tm="100000">
                                          <p:val>
                                            <p:strVal val="#ppt_w"/>
                                          </p:val>
                                        </p:tav>
                                      </p:tavLst>
                                    </p:anim>
                                    <p:anim calcmode="lin" valueType="num">
                                      <p:cBhvr>
                                        <p:cTn id="18" dur="1000" fill="hold"/>
                                        <p:tgtEl>
                                          <p:spTgt spid="4"/>
                                        </p:tgtEl>
                                        <p:attrNameLst>
                                          <p:attrName>ppt_h</p:attrName>
                                        </p:attrNameLst>
                                      </p:cBhvr>
                                      <p:tavLst>
                                        <p:tav tm="0">
                                          <p:val>
                                            <p:fltVal val="0"/>
                                          </p:val>
                                        </p:tav>
                                        <p:tav tm="100000">
                                          <p:val>
                                            <p:strVal val="#ppt_h"/>
                                          </p:val>
                                        </p:tav>
                                      </p:tavLst>
                                    </p:anim>
                                    <p:anim calcmode="lin" valueType="num">
                                      <p:cBhvr>
                                        <p:cTn id="19" dur="1000" fill="hold"/>
                                        <p:tgtEl>
                                          <p:spTgt spid="4"/>
                                        </p:tgtEl>
                                        <p:attrNameLst>
                                          <p:attrName>style.rotation</p:attrName>
                                        </p:attrNameLst>
                                      </p:cBhvr>
                                      <p:tavLst>
                                        <p:tav tm="0">
                                          <p:val>
                                            <p:fltVal val="90"/>
                                          </p:val>
                                        </p:tav>
                                        <p:tav tm="100000">
                                          <p:val>
                                            <p:fltVal val="0"/>
                                          </p:val>
                                        </p:tav>
                                      </p:tavLst>
                                    </p:anim>
                                    <p:animEffect transition="in" filter="fade">
                                      <p:cBhvr>
                                        <p:cTn id="20" dur="1000"/>
                                        <p:tgtEl>
                                          <p:spTgt spid="4"/>
                                        </p:tgtEl>
                                      </p:cBhvr>
                                    </p:animEffect>
                                  </p:childTnLst>
                                </p:cTn>
                              </p:par>
                              <p:par>
                                <p:cTn id="21" presetID="3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1000" fill="hold"/>
                                        <p:tgtEl>
                                          <p:spTgt spid="5"/>
                                        </p:tgtEl>
                                        <p:attrNameLst>
                                          <p:attrName>ppt_w</p:attrName>
                                        </p:attrNameLst>
                                      </p:cBhvr>
                                      <p:tavLst>
                                        <p:tav tm="0">
                                          <p:val>
                                            <p:fltVal val="0"/>
                                          </p:val>
                                        </p:tav>
                                        <p:tav tm="100000">
                                          <p:val>
                                            <p:strVal val="#ppt_w"/>
                                          </p:val>
                                        </p:tav>
                                      </p:tavLst>
                                    </p:anim>
                                    <p:anim calcmode="lin" valueType="num">
                                      <p:cBhvr>
                                        <p:cTn id="24" dur="1000" fill="hold"/>
                                        <p:tgtEl>
                                          <p:spTgt spid="5"/>
                                        </p:tgtEl>
                                        <p:attrNameLst>
                                          <p:attrName>ppt_h</p:attrName>
                                        </p:attrNameLst>
                                      </p:cBhvr>
                                      <p:tavLst>
                                        <p:tav tm="0">
                                          <p:val>
                                            <p:fltVal val="0"/>
                                          </p:val>
                                        </p:tav>
                                        <p:tav tm="100000">
                                          <p:val>
                                            <p:strVal val="#ppt_h"/>
                                          </p:val>
                                        </p:tav>
                                      </p:tavLst>
                                    </p:anim>
                                    <p:anim calcmode="lin" valueType="num">
                                      <p:cBhvr>
                                        <p:cTn id="25" dur="1000" fill="hold"/>
                                        <p:tgtEl>
                                          <p:spTgt spid="5"/>
                                        </p:tgtEl>
                                        <p:attrNameLst>
                                          <p:attrName>style.rotation</p:attrName>
                                        </p:attrNameLst>
                                      </p:cBhvr>
                                      <p:tavLst>
                                        <p:tav tm="0">
                                          <p:val>
                                            <p:fltVal val="90"/>
                                          </p:val>
                                        </p:tav>
                                        <p:tav tm="100000">
                                          <p:val>
                                            <p:fltVal val="0"/>
                                          </p:val>
                                        </p:tav>
                                      </p:tavLst>
                                    </p:anim>
                                    <p:animEffect transition="in" filter="fade">
                                      <p:cBhvr>
                                        <p:cTn id="2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8E26CCED-EFBA-2E57-F7CD-0EE0B7A5074A}"/>
              </a:ext>
            </a:extLst>
          </p:cNvPr>
          <p:cNvSpPr/>
          <p:nvPr/>
        </p:nvSpPr>
        <p:spPr>
          <a:xfrm>
            <a:off x="1235908" y="65512"/>
            <a:ext cx="9926115" cy="923330"/>
          </a:xfrm>
          <a:prstGeom prst="rect">
            <a:avLst/>
          </a:prstGeom>
          <a:noFill/>
        </p:spPr>
        <p:txBody>
          <a:bodyPr wrap="none" lIns="91440" tIns="45720" rIns="91440" bIns="45720">
            <a:spAutoFit/>
          </a:bodyPr>
          <a:lstStyle/>
          <a:p>
            <a:pPr algn="ctr"/>
            <a:r>
              <a:rPr lang="en-US" sz="5400" b="0" cap="none" spc="0" dirty="0">
                <a:ln w="0">
                  <a:solidFill>
                    <a:schemeClr val="bg1"/>
                  </a:solidFill>
                </a:ln>
                <a:solidFill>
                  <a:schemeClr val="bg1"/>
                </a:solidFill>
                <a:effectLst>
                  <a:outerShdw blurRad="38100" dist="19050" dir="2700000" algn="tl" rotWithShape="0">
                    <a:schemeClr val="dk1">
                      <a:alpha val="40000"/>
                    </a:schemeClr>
                  </a:outerShdw>
                </a:effectLst>
                <a:latin typeface="Berlin Sans FB" panose="020E0602020502020306" pitchFamily="34" charset="0"/>
              </a:rPr>
              <a:t>What makes Solar ener</a:t>
            </a:r>
            <a:r>
              <a:rPr lang="en-US" sz="5400" dirty="0">
                <a:ln w="0">
                  <a:solidFill>
                    <a:schemeClr val="bg1"/>
                  </a:solidFill>
                </a:ln>
                <a:solidFill>
                  <a:schemeClr val="bg1"/>
                </a:solidFill>
                <a:effectLst>
                  <a:outerShdw blurRad="38100" dist="19050" dir="2700000" algn="tl" rotWithShape="0">
                    <a:schemeClr val="dk1">
                      <a:alpha val="40000"/>
                    </a:schemeClr>
                  </a:outerShdw>
                </a:effectLst>
                <a:latin typeface="Berlin Sans FB" panose="020E0602020502020306" pitchFamily="34" charset="0"/>
              </a:rPr>
              <a:t>gy special?</a:t>
            </a:r>
            <a:endParaRPr lang="en-US" sz="5400" b="0" cap="none" spc="0" dirty="0">
              <a:ln w="0">
                <a:solidFill>
                  <a:schemeClr val="bg1"/>
                </a:solidFill>
              </a:ln>
              <a:solidFill>
                <a:schemeClr val="bg1"/>
              </a:solidFill>
              <a:effectLst>
                <a:outerShdw blurRad="38100" dist="19050" dir="2700000" algn="tl" rotWithShape="0">
                  <a:schemeClr val="dk1">
                    <a:alpha val="40000"/>
                  </a:schemeClr>
                </a:outerShdw>
              </a:effectLst>
              <a:latin typeface="Berlin Sans FB" panose="020E0602020502020306" pitchFamily="34" charset="0"/>
            </a:endParaRPr>
          </a:p>
        </p:txBody>
      </p:sp>
      <p:sp>
        <p:nvSpPr>
          <p:cNvPr id="4" name="TextBox 3">
            <a:extLst>
              <a:ext uri="{FF2B5EF4-FFF2-40B4-BE49-F238E27FC236}">
                <a16:creationId xmlns="" xmlns:a16="http://schemas.microsoft.com/office/drawing/2014/main" id="{D69B6B8C-1032-D437-CD76-5AC4DFFCBE01}"/>
              </a:ext>
            </a:extLst>
          </p:cNvPr>
          <p:cNvSpPr txBox="1"/>
          <p:nvPr/>
        </p:nvSpPr>
        <p:spPr>
          <a:xfrm>
            <a:off x="1027942" y="1575275"/>
            <a:ext cx="5518192" cy="4154984"/>
          </a:xfrm>
          <a:prstGeom prst="rect">
            <a:avLst/>
          </a:prstGeom>
          <a:noFill/>
        </p:spPr>
        <p:txBody>
          <a:bodyPr wrap="square">
            <a:spAutoFit/>
          </a:bodyPr>
          <a:lstStyle/>
          <a:p>
            <a:pPr marL="342900" indent="-342900">
              <a:buFont typeface="Arial" panose="020B0604020202020204" pitchFamily="34" charset="0"/>
              <a:buChar char="•"/>
            </a:pPr>
            <a:r>
              <a:rPr lang="en-GB" sz="2400" b="0" i="0" dirty="0">
                <a:effectLst/>
                <a:latin typeface="Berlin Sans FB" panose="020E0602020502020306" pitchFamily="34" charset="0"/>
              </a:rPr>
              <a:t>Solar power is increasingly affordable</a:t>
            </a:r>
          </a:p>
          <a:p>
            <a:pPr algn="l">
              <a:buFont typeface="Arial" panose="020B0604020202020204" pitchFamily="34" charset="0"/>
              <a:buChar char="•"/>
            </a:pPr>
            <a:r>
              <a:rPr lang="en-GB" sz="2400" b="0" i="0" dirty="0">
                <a:effectLst/>
                <a:latin typeface="Berlin Sans FB" panose="020E0602020502020306" pitchFamily="34" charset="0"/>
              </a:rPr>
              <a:t>   It is a renewable Energy Source</a:t>
            </a:r>
          </a:p>
          <a:p>
            <a:pPr algn="l">
              <a:buFont typeface="Arial" panose="020B0604020202020204" pitchFamily="34" charset="0"/>
              <a:buChar char="•"/>
            </a:pPr>
            <a:r>
              <a:rPr lang="en-GB" sz="2400" dirty="0">
                <a:latin typeface="Berlin Sans FB" panose="020E0602020502020306" pitchFamily="34" charset="0"/>
              </a:rPr>
              <a:t>   It r</a:t>
            </a:r>
            <a:r>
              <a:rPr lang="en-GB" sz="2400" b="0" i="0" dirty="0">
                <a:effectLst/>
                <a:latin typeface="Berlin Sans FB" panose="020E0602020502020306" pitchFamily="34" charset="0"/>
              </a:rPr>
              <a:t>educes Electricity Bills</a:t>
            </a:r>
          </a:p>
          <a:p>
            <a:pPr algn="l">
              <a:buFont typeface="Arial" panose="020B0604020202020204" pitchFamily="34" charset="0"/>
              <a:buChar char="•"/>
            </a:pPr>
            <a:r>
              <a:rPr lang="en-GB" sz="2400" b="0" i="0" dirty="0">
                <a:effectLst/>
                <a:latin typeface="Berlin Sans FB" panose="020E0602020502020306" pitchFamily="34" charset="0"/>
              </a:rPr>
              <a:t>   It has diverse </a:t>
            </a:r>
            <a:r>
              <a:rPr lang="en-GB" sz="2400" dirty="0">
                <a:latin typeface="Berlin Sans FB" panose="020E0602020502020306" pitchFamily="34" charset="0"/>
              </a:rPr>
              <a:t>a</a:t>
            </a:r>
            <a:r>
              <a:rPr lang="en-GB" sz="2400" b="0" i="0" dirty="0">
                <a:effectLst/>
                <a:latin typeface="Berlin Sans FB" panose="020E0602020502020306" pitchFamily="34" charset="0"/>
              </a:rPr>
              <a:t>pplications</a:t>
            </a:r>
          </a:p>
          <a:p>
            <a:pPr algn="l">
              <a:buFont typeface="Arial" panose="020B0604020202020204" pitchFamily="34" charset="0"/>
              <a:buChar char="•"/>
            </a:pPr>
            <a:r>
              <a:rPr lang="en-GB" sz="2400" b="0" i="0" dirty="0">
                <a:effectLst/>
                <a:latin typeface="Berlin Sans FB" panose="020E0602020502020306" pitchFamily="34" charset="0"/>
              </a:rPr>
              <a:t>   Low Maintenance Costs</a:t>
            </a:r>
          </a:p>
          <a:p>
            <a:pPr algn="l">
              <a:buFont typeface="Arial" panose="020B0604020202020204" pitchFamily="34" charset="0"/>
              <a:buChar char="•"/>
            </a:pPr>
            <a:r>
              <a:rPr lang="en-GB" sz="2400" b="0" i="0" dirty="0">
                <a:effectLst/>
                <a:latin typeface="Berlin Sans FB" panose="020E0602020502020306" pitchFamily="34" charset="0"/>
              </a:rPr>
              <a:t>   Leading technology </a:t>
            </a:r>
            <a:r>
              <a:rPr lang="en-GB" sz="2400" dirty="0">
                <a:latin typeface="Berlin Sans FB" panose="020E0602020502020306" pitchFamily="34" charset="0"/>
              </a:rPr>
              <a:t>d</a:t>
            </a:r>
            <a:r>
              <a:rPr lang="en-GB" sz="2400" b="0" i="0" dirty="0">
                <a:effectLst/>
                <a:latin typeface="Berlin Sans FB" panose="020E0602020502020306" pitchFamily="34" charset="0"/>
              </a:rPr>
              <a:t>evelopment</a:t>
            </a:r>
          </a:p>
          <a:p>
            <a:pPr algn="l">
              <a:buFont typeface="Arial" panose="020B0604020202020204" pitchFamily="34" charset="0"/>
              <a:buChar char="•"/>
            </a:pPr>
            <a:r>
              <a:rPr lang="en-GB" sz="2400" b="0" i="0" dirty="0">
                <a:effectLst/>
                <a:latin typeface="Berlin Sans FB" panose="020E0602020502020306" pitchFamily="34" charset="0"/>
              </a:rPr>
              <a:t>   Improving grid security</a:t>
            </a:r>
          </a:p>
          <a:p>
            <a:pPr algn="l">
              <a:buFont typeface="Arial" panose="020B0604020202020204" pitchFamily="34" charset="0"/>
              <a:buChar char="•"/>
            </a:pPr>
            <a:r>
              <a:rPr lang="en-GB" sz="2400" dirty="0">
                <a:latin typeface="Berlin Sans FB" panose="020E0602020502020306" pitchFamily="34" charset="0"/>
              </a:rPr>
              <a:t>   </a:t>
            </a:r>
            <a:r>
              <a:rPr lang="en-GB" sz="2400" i="0" dirty="0">
                <a:effectLst/>
                <a:latin typeface="Berlin Sans FB" panose="020E0602020502020306" pitchFamily="34" charset="0"/>
              </a:rPr>
              <a:t>pollution-free and causes no greenhouse gases to be emitted after installation</a:t>
            </a:r>
          </a:p>
          <a:p>
            <a:pPr marL="342900" indent="-342900">
              <a:buFont typeface="Arial" panose="020B0604020202020204" pitchFamily="34" charset="0"/>
              <a:buChar char="•"/>
            </a:pPr>
            <a:endParaRPr lang="en-GB" sz="2400" b="0" i="0" dirty="0">
              <a:solidFill>
                <a:schemeClr val="bg1"/>
              </a:solidFill>
              <a:effectLst/>
              <a:latin typeface="Berlin Sans FB" panose="020E0602020502020306" pitchFamily="34" charset="0"/>
            </a:endParaRPr>
          </a:p>
        </p:txBody>
      </p:sp>
      <p:pic>
        <p:nvPicPr>
          <p:cNvPr id="5" name="Picture 4">
            <a:extLst>
              <a:ext uri="{FF2B5EF4-FFF2-40B4-BE49-F238E27FC236}">
                <a16:creationId xmlns="" xmlns:a16="http://schemas.microsoft.com/office/drawing/2014/main" id="{C9151EAF-820D-0556-5A30-054039DFCBBF}"/>
              </a:ext>
            </a:extLst>
          </p:cNvPr>
          <p:cNvPicPr>
            <a:picLocks noChangeAspect="1"/>
          </p:cNvPicPr>
          <p:nvPr/>
        </p:nvPicPr>
        <p:blipFill rotWithShape="1">
          <a:blip r:embed="rId2"/>
          <a:srcRect l="8175" t="5034" r="8028" b="13819"/>
          <a:stretch/>
        </p:blipFill>
        <p:spPr>
          <a:xfrm>
            <a:off x="7145641" y="1308015"/>
            <a:ext cx="4372166" cy="2622086"/>
          </a:xfrm>
          <a:prstGeom prst="rect">
            <a:avLst/>
          </a:prstGeom>
        </p:spPr>
      </p:pic>
      <p:pic>
        <p:nvPicPr>
          <p:cNvPr id="7" name="Picture 6">
            <a:extLst>
              <a:ext uri="{FF2B5EF4-FFF2-40B4-BE49-F238E27FC236}">
                <a16:creationId xmlns="" xmlns:a16="http://schemas.microsoft.com/office/drawing/2014/main" id="{61E38567-7625-4C53-29C1-EC87D6DF540C}"/>
              </a:ext>
            </a:extLst>
          </p:cNvPr>
          <p:cNvPicPr>
            <a:picLocks noChangeAspect="1"/>
          </p:cNvPicPr>
          <p:nvPr/>
        </p:nvPicPr>
        <p:blipFill>
          <a:blip r:embed="rId3"/>
          <a:stretch>
            <a:fillRect/>
          </a:stretch>
        </p:blipFill>
        <p:spPr>
          <a:xfrm>
            <a:off x="6546134" y="4075425"/>
            <a:ext cx="4372166" cy="2622087"/>
          </a:xfrm>
          <a:prstGeom prst="rect">
            <a:avLst/>
          </a:prstGeom>
        </p:spPr>
      </p:pic>
    </p:spTree>
    <p:extLst>
      <p:ext uri="{BB962C8B-B14F-4D97-AF65-F5344CB8AC3E}">
        <p14:creationId xmlns:p14="http://schemas.microsoft.com/office/powerpoint/2010/main" val="1851830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7F5ECA0D-F272-FBCA-06FE-6F737ADE1DF1}"/>
              </a:ext>
            </a:extLst>
          </p:cNvPr>
          <p:cNvSpPr/>
          <p:nvPr/>
        </p:nvSpPr>
        <p:spPr>
          <a:xfrm>
            <a:off x="3683320" y="169734"/>
            <a:ext cx="4825360" cy="923330"/>
          </a:xfrm>
          <a:prstGeom prst="rect">
            <a:avLst/>
          </a:prstGeom>
          <a:noFill/>
        </p:spPr>
        <p:txBody>
          <a:bodyPr wrap="none" lIns="91440" tIns="45720" rIns="91440" bIns="45720">
            <a:spAutoFit/>
          </a:bodyPr>
          <a:lstStyle/>
          <a:p>
            <a:pPr algn="ctr"/>
            <a:r>
              <a:rPr lang="en-US" sz="5400" b="0" cap="none" spc="0" dirty="0">
                <a:ln w="0">
                  <a:solidFill>
                    <a:schemeClr val="bg1"/>
                  </a:solidFill>
                </a:ln>
                <a:solidFill>
                  <a:schemeClr val="bg1"/>
                </a:solidFill>
                <a:effectLst>
                  <a:outerShdw blurRad="38100" dist="19050" dir="2700000" algn="tl" rotWithShape="0">
                    <a:schemeClr val="dk1">
                      <a:alpha val="40000"/>
                    </a:schemeClr>
                  </a:outerShdw>
                </a:effectLst>
                <a:latin typeface="Berlin Sans FB" panose="020E0602020502020306" pitchFamily="34" charset="0"/>
              </a:rPr>
              <a:t>A Solar World !!!</a:t>
            </a:r>
          </a:p>
        </p:txBody>
      </p:sp>
      <p:pic>
        <p:nvPicPr>
          <p:cNvPr id="3" name="Picture 2">
            <a:extLst>
              <a:ext uri="{FF2B5EF4-FFF2-40B4-BE49-F238E27FC236}">
                <a16:creationId xmlns="" xmlns:a16="http://schemas.microsoft.com/office/drawing/2014/main" id="{5D0EFEE7-E9BE-5B1A-077A-E14CA5D0503A}"/>
              </a:ext>
            </a:extLst>
          </p:cNvPr>
          <p:cNvPicPr>
            <a:picLocks noChangeAspect="1"/>
          </p:cNvPicPr>
          <p:nvPr/>
        </p:nvPicPr>
        <p:blipFill rotWithShape="1">
          <a:blip r:embed="rId2"/>
          <a:srcRect b="13574"/>
          <a:stretch/>
        </p:blipFill>
        <p:spPr>
          <a:xfrm>
            <a:off x="7293534" y="4932149"/>
            <a:ext cx="3182413" cy="1817124"/>
          </a:xfrm>
          <a:prstGeom prst="rect">
            <a:avLst/>
          </a:prstGeom>
        </p:spPr>
      </p:pic>
      <p:pic>
        <p:nvPicPr>
          <p:cNvPr id="4" name="Picture 3">
            <a:extLst>
              <a:ext uri="{FF2B5EF4-FFF2-40B4-BE49-F238E27FC236}">
                <a16:creationId xmlns="" xmlns:a16="http://schemas.microsoft.com/office/drawing/2014/main" id="{E067FCE5-1A94-0505-CBB3-C24A8164ED4E}"/>
              </a:ext>
            </a:extLst>
          </p:cNvPr>
          <p:cNvPicPr>
            <a:picLocks noChangeAspect="1"/>
          </p:cNvPicPr>
          <p:nvPr/>
        </p:nvPicPr>
        <p:blipFill>
          <a:blip r:embed="rId3"/>
          <a:stretch>
            <a:fillRect/>
          </a:stretch>
        </p:blipFill>
        <p:spPr>
          <a:xfrm>
            <a:off x="5129979" y="4879727"/>
            <a:ext cx="1990737" cy="1823123"/>
          </a:xfrm>
          <a:prstGeom prst="rect">
            <a:avLst/>
          </a:prstGeom>
        </p:spPr>
      </p:pic>
      <p:pic>
        <p:nvPicPr>
          <p:cNvPr id="5" name="Picture 4">
            <a:extLst>
              <a:ext uri="{FF2B5EF4-FFF2-40B4-BE49-F238E27FC236}">
                <a16:creationId xmlns="" xmlns:a16="http://schemas.microsoft.com/office/drawing/2014/main" id="{4196ED25-AFBA-E44C-BEB8-8F6A8599BA31}"/>
              </a:ext>
            </a:extLst>
          </p:cNvPr>
          <p:cNvPicPr>
            <a:picLocks noChangeAspect="1"/>
          </p:cNvPicPr>
          <p:nvPr/>
        </p:nvPicPr>
        <p:blipFill>
          <a:blip r:embed="rId4"/>
          <a:stretch>
            <a:fillRect/>
          </a:stretch>
        </p:blipFill>
        <p:spPr>
          <a:xfrm>
            <a:off x="8260372" y="3000192"/>
            <a:ext cx="2730214" cy="1828268"/>
          </a:xfrm>
          <a:prstGeom prst="rect">
            <a:avLst/>
          </a:prstGeom>
        </p:spPr>
      </p:pic>
      <p:pic>
        <p:nvPicPr>
          <p:cNvPr id="6" name="Picture 5">
            <a:extLst>
              <a:ext uri="{FF2B5EF4-FFF2-40B4-BE49-F238E27FC236}">
                <a16:creationId xmlns="" xmlns:a16="http://schemas.microsoft.com/office/drawing/2014/main" id="{9CC7628B-AFDB-B91D-F075-77F555B7E056}"/>
              </a:ext>
            </a:extLst>
          </p:cNvPr>
          <p:cNvPicPr>
            <a:picLocks noChangeAspect="1"/>
          </p:cNvPicPr>
          <p:nvPr/>
        </p:nvPicPr>
        <p:blipFill rotWithShape="1">
          <a:blip r:embed="rId5"/>
          <a:srcRect t="8769" b="8114"/>
          <a:stretch/>
        </p:blipFill>
        <p:spPr>
          <a:xfrm>
            <a:off x="1000188" y="1139410"/>
            <a:ext cx="2730214" cy="1701951"/>
          </a:xfrm>
          <a:prstGeom prst="rect">
            <a:avLst/>
          </a:prstGeom>
        </p:spPr>
      </p:pic>
      <p:pic>
        <p:nvPicPr>
          <p:cNvPr id="8" name="Picture 7">
            <a:extLst>
              <a:ext uri="{FF2B5EF4-FFF2-40B4-BE49-F238E27FC236}">
                <a16:creationId xmlns="" xmlns:a16="http://schemas.microsoft.com/office/drawing/2014/main" id="{8ADAAA15-F1D2-A512-A7CF-9C7A35B7297F}"/>
              </a:ext>
            </a:extLst>
          </p:cNvPr>
          <p:cNvPicPr>
            <a:picLocks noChangeAspect="1"/>
          </p:cNvPicPr>
          <p:nvPr/>
        </p:nvPicPr>
        <p:blipFill>
          <a:blip r:embed="rId6"/>
          <a:stretch>
            <a:fillRect/>
          </a:stretch>
        </p:blipFill>
        <p:spPr>
          <a:xfrm>
            <a:off x="1201416" y="3000192"/>
            <a:ext cx="2730214" cy="1729651"/>
          </a:xfrm>
          <a:prstGeom prst="rect">
            <a:avLst/>
          </a:prstGeom>
        </p:spPr>
      </p:pic>
      <p:pic>
        <p:nvPicPr>
          <p:cNvPr id="9" name="Picture 8">
            <a:extLst>
              <a:ext uri="{FF2B5EF4-FFF2-40B4-BE49-F238E27FC236}">
                <a16:creationId xmlns="" xmlns:a16="http://schemas.microsoft.com/office/drawing/2014/main" id="{FF1BDBD8-5D81-7FD0-A538-25D2325FF1A9}"/>
              </a:ext>
            </a:extLst>
          </p:cNvPr>
          <p:cNvPicPr>
            <a:picLocks noChangeAspect="1"/>
          </p:cNvPicPr>
          <p:nvPr/>
        </p:nvPicPr>
        <p:blipFill>
          <a:blip r:embed="rId7"/>
          <a:stretch>
            <a:fillRect/>
          </a:stretch>
        </p:blipFill>
        <p:spPr>
          <a:xfrm>
            <a:off x="1716053" y="4879727"/>
            <a:ext cx="3241108" cy="1823123"/>
          </a:xfrm>
          <a:prstGeom prst="rect">
            <a:avLst/>
          </a:prstGeom>
        </p:spPr>
      </p:pic>
      <p:pic>
        <p:nvPicPr>
          <p:cNvPr id="10" name="Picture 9">
            <a:extLst>
              <a:ext uri="{FF2B5EF4-FFF2-40B4-BE49-F238E27FC236}">
                <a16:creationId xmlns="" xmlns:a16="http://schemas.microsoft.com/office/drawing/2014/main" id="{4A755E4B-85E0-3750-8276-9D299EB9D382}"/>
              </a:ext>
            </a:extLst>
          </p:cNvPr>
          <p:cNvPicPr>
            <a:picLocks noChangeAspect="1"/>
          </p:cNvPicPr>
          <p:nvPr/>
        </p:nvPicPr>
        <p:blipFill>
          <a:blip r:embed="rId8"/>
          <a:stretch>
            <a:fillRect/>
          </a:stretch>
        </p:blipFill>
        <p:spPr>
          <a:xfrm>
            <a:off x="8590800" y="1017289"/>
            <a:ext cx="2672524" cy="1824072"/>
          </a:xfrm>
          <a:prstGeom prst="rect">
            <a:avLst/>
          </a:prstGeom>
        </p:spPr>
      </p:pic>
      <p:sp>
        <p:nvSpPr>
          <p:cNvPr id="11" name="TextBox 10">
            <a:extLst>
              <a:ext uri="{FF2B5EF4-FFF2-40B4-BE49-F238E27FC236}">
                <a16:creationId xmlns="" xmlns:a16="http://schemas.microsoft.com/office/drawing/2014/main" id="{79485021-D521-A7C5-C5FA-28E1315E87BA}"/>
              </a:ext>
            </a:extLst>
          </p:cNvPr>
          <p:cNvSpPr txBox="1"/>
          <p:nvPr/>
        </p:nvSpPr>
        <p:spPr>
          <a:xfrm>
            <a:off x="4326825" y="1242948"/>
            <a:ext cx="3597043" cy="3693319"/>
          </a:xfrm>
          <a:prstGeom prst="rect">
            <a:avLst/>
          </a:prstGeom>
          <a:noFill/>
        </p:spPr>
        <p:txBody>
          <a:bodyPr wrap="square" rtlCol="0">
            <a:spAutoFit/>
          </a:bodyPr>
          <a:lstStyle/>
          <a:p>
            <a:pPr algn="ctr"/>
            <a:r>
              <a:rPr lang="en-IN" sz="2400" dirty="0">
                <a:latin typeface="Berlin Sans FB" panose="020E0602020502020306" pitchFamily="34" charset="0"/>
              </a:rPr>
              <a:t>Solar energy has vast applications, with the development in technology solar power is also expanding its arms in various sectors such as automobiles, drones, household electricity needs, etc.</a:t>
            </a:r>
          </a:p>
          <a:p>
            <a:endParaRPr lang="en-IN" dirty="0">
              <a:solidFill>
                <a:schemeClr val="bg1"/>
              </a:solidFill>
              <a:latin typeface="Berlin Sans FB" panose="020E0602020502020306" pitchFamily="34" charset="0"/>
            </a:endParaRPr>
          </a:p>
        </p:txBody>
      </p:sp>
    </p:spTree>
    <p:extLst>
      <p:ext uri="{BB962C8B-B14F-4D97-AF65-F5344CB8AC3E}">
        <p14:creationId xmlns:p14="http://schemas.microsoft.com/office/powerpoint/2010/main" val="107235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additive="base">
                                        <p:cTn id="33" dur="500" fill="hold"/>
                                        <p:tgtEl>
                                          <p:spTgt spid="3"/>
                                        </p:tgtEl>
                                        <p:attrNameLst>
                                          <p:attrName>ppt_x</p:attrName>
                                        </p:attrNameLst>
                                      </p:cBhvr>
                                      <p:tavLst>
                                        <p:tav tm="0">
                                          <p:val>
                                            <p:strVal val="#ppt_x"/>
                                          </p:val>
                                        </p:tav>
                                        <p:tav tm="100000">
                                          <p:val>
                                            <p:strVal val="#ppt_x"/>
                                          </p:val>
                                        </p:tav>
                                      </p:tavLst>
                                    </p:anim>
                                    <p:anim calcmode="lin" valueType="num">
                                      <p:cBhvr additive="base">
                                        <p:cTn id="34" dur="500" fill="hold"/>
                                        <p:tgtEl>
                                          <p:spTgt spid="3"/>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ppt_x"/>
                                          </p:val>
                                        </p:tav>
                                        <p:tav tm="100000">
                                          <p:val>
                                            <p:strVal val="#ppt_x"/>
                                          </p:val>
                                        </p:tav>
                                      </p:tavLst>
                                    </p:anim>
                                    <p:anim calcmode="lin" valueType="num">
                                      <p:cBhvr additive="base">
                                        <p:cTn id="4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722230DA-E7CA-EB99-9C87-48292256248B}"/>
              </a:ext>
            </a:extLst>
          </p:cNvPr>
          <p:cNvSpPr txBox="1"/>
          <p:nvPr/>
        </p:nvSpPr>
        <p:spPr>
          <a:xfrm>
            <a:off x="1579005" y="539577"/>
            <a:ext cx="6101046" cy="1938992"/>
          </a:xfrm>
          <a:prstGeom prst="rect">
            <a:avLst/>
          </a:prstGeom>
          <a:noFill/>
        </p:spPr>
        <p:txBody>
          <a:bodyPr wrap="square">
            <a:spAutoFit/>
          </a:bodyPr>
          <a:lstStyle/>
          <a:p>
            <a:r>
              <a:rPr lang="en-IN" sz="2400" dirty="0">
                <a:latin typeface="Berlin Sans FB" panose="020E0602020502020306" pitchFamily="34" charset="0"/>
              </a:rPr>
              <a:t>Household applications include-</a:t>
            </a:r>
          </a:p>
          <a:p>
            <a:pPr marL="342900" indent="-342900">
              <a:buFont typeface="Arial" panose="020B0604020202020204" pitchFamily="34" charset="0"/>
              <a:buChar char="•"/>
            </a:pPr>
            <a:r>
              <a:rPr lang="en-IN" sz="2400" dirty="0">
                <a:latin typeface="Berlin Sans FB" panose="020E0602020502020306" pitchFamily="34" charset="0"/>
              </a:rPr>
              <a:t>Overall electricity generation</a:t>
            </a:r>
          </a:p>
          <a:p>
            <a:pPr marL="342900" indent="-342900">
              <a:buFont typeface="Arial" panose="020B0604020202020204" pitchFamily="34" charset="0"/>
              <a:buChar char="•"/>
            </a:pPr>
            <a:r>
              <a:rPr lang="en-IN" sz="2400" dirty="0">
                <a:latin typeface="Berlin Sans FB" panose="020E0602020502020306" pitchFamily="34" charset="0"/>
              </a:rPr>
              <a:t>Water heaters</a:t>
            </a:r>
          </a:p>
          <a:p>
            <a:pPr marL="342900" indent="-342900">
              <a:buFont typeface="Arial" panose="020B0604020202020204" pitchFamily="34" charset="0"/>
              <a:buChar char="•"/>
            </a:pPr>
            <a:r>
              <a:rPr lang="en-IN" sz="2400" dirty="0">
                <a:latin typeface="Berlin Sans FB" panose="020E0602020502020306" pitchFamily="34" charset="0"/>
              </a:rPr>
              <a:t>Ventilation fans</a:t>
            </a:r>
          </a:p>
          <a:p>
            <a:pPr marL="342900" indent="-342900">
              <a:buFont typeface="Arial" panose="020B0604020202020204" pitchFamily="34" charset="0"/>
              <a:buChar char="•"/>
            </a:pPr>
            <a:r>
              <a:rPr lang="en-IN" sz="2400" dirty="0">
                <a:latin typeface="Berlin Sans FB" panose="020E0602020502020306" pitchFamily="34" charset="0"/>
              </a:rPr>
              <a:t>Powered pumps</a:t>
            </a:r>
            <a:endParaRPr lang="en-IN" sz="2400" dirty="0"/>
          </a:p>
        </p:txBody>
      </p:sp>
      <p:pic>
        <p:nvPicPr>
          <p:cNvPr id="6" name="Picture 5">
            <a:extLst>
              <a:ext uri="{FF2B5EF4-FFF2-40B4-BE49-F238E27FC236}">
                <a16:creationId xmlns="" xmlns:a16="http://schemas.microsoft.com/office/drawing/2014/main" id="{1D7FFA2C-2573-598A-9C8A-46CCB62A1A1C}"/>
              </a:ext>
            </a:extLst>
          </p:cNvPr>
          <p:cNvPicPr>
            <a:picLocks noChangeAspect="1"/>
          </p:cNvPicPr>
          <p:nvPr/>
        </p:nvPicPr>
        <p:blipFill>
          <a:blip r:embed="rId2"/>
          <a:stretch>
            <a:fillRect/>
          </a:stretch>
        </p:blipFill>
        <p:spPr>
          <a:xfrm>
            <a:off x="6634833" y="571934"/>
            <a:ext cx="3978162" cy="5746489"/>
          </a:xfrm>
          <a:prstGeom prst="rect">
            <a:avLst/>
          </a:prstGeom>
        </p:spPr>
      </p:pic>
      <p:pic>
        <p:nvPicPr>
          <p:cNvPr id="7" name="Picture 6">
            <a:extLst>
              <a:ext uri="{FF2B5EF4-FFF2-40B4-BE49-F238E27FC236}">
                <a16:creationId xmlns="" xmlns:a16="http://schemas.microsoft.com/office/drawing/2014/main" id="{1D3BBE7E-FDD5-6B7B-5E08-87A659D7679F}"/>
              </a:ext>
            </a:extLst>
          </p:cNvPr>
          <p:cNvPicPr>
            <a:picLocks noChangeAspect="1"/>
          </p:cNvPicPr>
          <p:nvPr/>
        </p:nvPicPr>
        <p:blipFill>
          <a:blip r:embed="rId3"/>
          <a:stretch>
            <a:fillRect/>
          </a:stretch>
        </p:blipFill>
        <p:spPr>
          <a:xfrm>
            <a:off x="1579005" y="3010081"/>
            <a:ext cx="4410012" cy="3308335"/>
          </a:xfrm>
          <a:prstGeom prst="rect">
            <a:avLst/>
          </a:prstGeom>
        </p:spPr>
      </p:pic>
    </p:spTree>
    <p:extLst>
      <p:ext uri="{BB962C8B-B14F-4D97-AF65-F5344CB8AC3E}">
        <p14:creationId xmlns:p14="http://schemas.microsoft.com/office/powerpoint/2010/main" val="1725021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849</TotalTime>
  <Words>768</Words>
  <Application>Microsoft Office PowerPoint</Application>
  <PresentationFormat>Custom</PresentationFormat>
  <Paragraphs>65</Paragraphs>
  <Slides>15</Slides>
  <Notes>0</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India's 40 GW solar rooftop target for 2022: A Kerala case study</vt:lpstr>
      <vt:lpstr>Continued..</vt:lpstr>
      <vt:lpstr>DRAWBACKS</vt:lpstr>
      <vt:lpstr>References: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Sukriti Jain</dc:creator>
  <cp:lastModifiedBy>dell</cp:lastModifiedBy>
  <cp:revision>15</cp:revision>
  <dcterms:created xsi:type="dcterms:W3CDTF">2022-07-31T07:23:16Z</dcterms:created>
  <dcterms:modified xsi:type="dcterms:W3CDTF">2022-08-17T08:29:33Z</dcterms:modified>
</cp:coreProperties>
</file>